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5" r:id="rId2"/>
    <p:sldId id="285" r:id="rId3"/>
    <p:sldId id="352" r:id="rId4"/>
    <p:sldId id="347" r:id="rId5"/>
    <p:sldId id="354" r:id="rId6"/>
    <p:sldId id="353" r:id="rId7"/>
    <p:sldId id="357" r:id="rId8"/>
    <p:sldId id="358" r:id="rId9"/>
    <p:sldId id="360" r:id="rId10"/>
    <p:sldId id="359" r:id="rId11"/>
    <p:sldId id="361" r:id="rId12"/>
    <p:sldId id="362" r:id="rId13"/>
    <p:sldId id="363" r:id="rId14"/>
    <p:sldId id="365" r:id="rId15"/>
    <p:sldId id="366" r:id="rId16"/>
    <p:sldId id="316" r:id="rId17"/>
    <p:sldId id="317" r:id="rId18"/>
    <p:sldId id="318" r:id="rId19"/>
    <p:sldId id="321" r:id="rId20"/>
    <p:sldId id="319" r:id="rId21"/>
    <p:sldId id="324" r:id="rId22"/>
    <p:sldId id="323" r:id="rId23"/>
    <p:sldId id="326" r:id="rId24"/>
    <p:sldId id="322" r:id="rId25"/>
    <p:sldId id="325" r:id="rId26"/>
    <p:sldId id="327" r:id="rId27"/>
    <p:sldId id="334" r:id="rId28"/>
    <p:sldId id="333" r:id="rId29"/>
    <p:sldId id="335" r:id="rId30"/>
    <p:sldId id="328" r:id="rId31"/>
    <p:sldId id="329" r:id="rId32"/>
    <p:sldId id="330" r:id="rId33"/>
    <p:sldId id="331" r:id="rId34"/>
    <p:sldId id="332" r:id="rId35"/>
    <p:sldId id="336" r:id="rId36"/>
    <p:sldId id="337" r:id="rId37"/>
    <p:sldId id="341" r:id="rId38"/>
    <p:sldId id="342" r:id="rId39"/>
    <p:sldId id="338" r:id="rId40"/>
    <p:sldId id="340" r:id="rId41"/>
    <p:sldId id="339" r:id="rId42"/>
    <p:sldId id="343" r:id="rId43"/>
    <p:sldId id="345" r:id="rId44"/>
    <p:sldId id="344" r:id="rId45"/>
    <p:sldId id="350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500"/>
    <a:srgbClr val="B83500"/>
    <a:srgbClr val="F9A818"/>
    <a:srgbClr val="98AB42"/>
    <a:srgbClr val="569E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5" autoAdjust="0"/>
    <p:restoredTop sz="95210"/>
  </p:normalViewPr>
  <p:slideViewPr>
    <p:cSldViewPr>
      <p:cViewPr varScale="1">
        <p:scale>
          <a:sx n="138" d="100"/>
          <a:sy n="138" d="100"/>
        </p:scale>
        <p:origin x="184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8359-8AF9-42E6-95DA-28B4C0D24F6E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73F2B-3B15-489E-8BBB-E3EDF5CB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1E3C-25FA-4BA9-80C8-CAFB5A2F9DF0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E4459-2F9E-477D-A60A-44A2DA343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E4459-2F9E-477D-A60A-44A2DA3439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75816" y="477962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81685" y="340219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-119678" y="269049"/>
            <a:ext cx="1525422" cy="1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6789119" y="4455497"/>
            <a:ext cx="2437889" cy="1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318768" y="4638877"/>
            <a:ext cx="1978981" cy="1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dministrator\Downloads\水印一组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358">
            <a:off x="7912870" y="4768688"/>
            <a:ext cx="1398944" cy="10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29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刷痕banner矢量素材02.png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617" t="6208" r="2617" b="72617"/>
          <a:stretch>
            <a:fillRect/>
          </a:stretch>
        </p:blipFill>
        <p:spPr>
          <a:xfrm>
            <a:off x="0" y="0"/>
            <a:ext cx="9144000" cy="627534"/>
          </a:xfrm>
          <a:prstGeom prst="rect">
            <a:avLst/>
          </a:prstGeom>
        </p:spPr>
      </p:pic>
      <p:pic>
        <p:nvPicPr>
          <p:cNvPr id="3" name="图片 2" descr="刷痕banner矢量素材02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617" t="22177" r="2617" b="75047"/>
          <a:stretch>
            <a:fillRect/>
          </a:stretch>
        </p:blipFill>
        <p:spPr>
          <a:xfrm flipV="1">
            <a:off x="0" y="5061223"/>
            <a:ext cx="9144000" cy="82277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>
            <p:ph type="title"/>
          </p:nvPr>
        </p:nvSpPr>
        <p:spPr>
          <a:xfrm>
            <a:off x="539552" y="106852"/>
            <a:ext cx="7149480" cy="493167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Picture 3" descr="C:\Users\Administrator\Desktop\logo_透明底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674"/>
            <a:ext cx="808856" cy="3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Administrator\Downloads\水印单个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3" y="1701461"/>
            <a:ext cx="8666949" cy="333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539552" y="555526"/>
            <a:ext cx="74168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rgbClr val="FFFF00"/>
                </a:solidFill>
              </a:rPr>
              <a:t>商业图使用说明</a:t>
            </a:r>
            <a:endParaRPr lang="en-US" altLang="zh-CN" sz="3200" dirty="0">
              <a:solidFill>
                <a:srgbClr val="FFFF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本设计作品中所使用的图片来源于以下网站（图片链接见本页备注），以下网站均有声明：图片为免费无版权图片，并且可以供个人和商业使用，如需确认版权情况，可查看该网站图片版权声明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539552" y="3435846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本作品使用的免费无版权图片链接地址列表：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" y="0"/>
            <a:ext cx="9138198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5" r:id="rId3"/>
    <p:sldLayoutId id="2147483661" r:id="rId4"/>
    <p:sldLayoutId id="2147483659" r:id="rId5"/>
    <p:sldLayoutId id="2147483662" r:id="rId6"/>
    <p:sldLayoutId id="2147483660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mailto:xc0d3@outlook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1752" y="2918653"/>
            <a:ext cx="38022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关注 </a:t>
            </a:r>
            <a:r>
              <a:rPr lang="en-US" altLang="zh-CN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Xcode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即可获得热腾腾的高频题解析视频、面试技巧及准备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tips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、北美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就业咨询等干货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一对一实习或工作信息咨询服务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一对一面试能力评定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修改简历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一对一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Mock  interview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强化训练服务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AFD0F-5640-4B4C-B1C6-43DD001AB5C5}"/>
              </a:ext>
            </a:extLst>
          </p:cNvPr>
          <p:cNvSpPr/>
          <p:nvPr/>
        </p:nvSpPr>
        <p:spPr>
          <a:xfrm>
            <a:off x="1115616" y="483518"/>
            <a:ext cx="6624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Words: 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"ad"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"cc”</a:t>
            </a:r>
          </a:p>
          <a:p>
            <a:pPr algn="ctr"/>
            <a:endParaRPr lang="en-US" dirty="0">
              <a:solidFill>
                <a:srgbClr val="3933FF"/>
              </a:solidFill>
              <a:effectLst/>
              <a:latin typeface="Monaco" pitchFamily="2" charset="0"/>
            </a:endParaRPr>
          </a:p>
          <a:p>
            <a:pPr algn="ctr"/>
            <a:r>
              <a:rPr lang="en-US" dirty="0">
                <a:solidFill>
                  <a:srgbClr val="3933FF"/>
                </a:solidFill>
                <a:effectLst/>
                <a:latin typeface="Monaco" pitchFamily="2" charset="0"/>
              </a:rPr>
              <a:t>Target: “</a:t>
            </a:r>
            <a:r>
              <a:rPr lang="en-US" dirty="0" err="1">
                <a:solidFill>
                  <a:srgbClr val="3933FF"/>
                </a:solidFill>
                <a:effectLst/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effectLst/>
                <a:latin typeface="Monaco" pitchFamily="2" charset="0"/>
              </a:rPr>
              <a:t>”</a:t>
            </a:r>
          </a:p>
          <a:p>
            <a:pPr algn="ctr"/>
            <a:endParaRPr lang="en-US" dirty="0">
              <a:solidFill>
                <a:srgbClr val="3933FF"/>
              </a:solidFill>
              <a:latin typeface="Monaco" pitchFamily="2" charset="0"/>
            </a:endParaRPr>
          </a:p>
          <a:p>
            <a:pPr algn="ctr"/>
            <a:r>
              <a:rPr lang="en-US" dirty="0">
                <a:solidFill>
                  <a:srgbClr val="3933FF"/>
                </a:solidFill>
                <a:effectLst/>
                <a:latin typeface="Monaco" pitchFamily="2" charset="0"/>
              </a:rPr>
              <a:t>K: 2</a:t>
            </a:r>
          </a:p>
          <a:p>
            <a:pPr algn="ctr"/>
            <a:endParaRPr lang="en-US" dirty="0">
              <a:solidFill>
                <a:srgbClr val="3933FF"/>
              </a:solidFill>
              <a:latin typeface="Monaco" pitchFamily="2" charset="0"/>
            </a:endParaRPr>
          </a:p>
          <a:p>
            <a:pPr algn="ctr"/>
            <a:r>
              <a:rPr lang="en-US" dirty="0">
                <a:solidFill>
                  <a:srgbClr val="3933FF"/>
                </a:solidFill>
                <a:effectLst/>
                <a:latin typeface="Monaco" pitchFamily="2" charset="0"/>
              </a:rPr>
              <a:t>Outp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ut: 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, 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, 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, ad</a:t>
            </a:r>
          </a:p>
          <a:p>
            <a:pPr algn="ctr"/>
            <a:endParaRPr lang="en-US" dirty="0">
              <a:solidFill>
                <a:srgbClr val="3933FF"/>
              </a:solidFill>
              <a:effectLst/>
              <a:latin typeface="Monac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1950-EDC5-6A45-B82B-26615ABE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68759"/>
            <a:ext cx="19002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2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0B32E7-E071-B249-AAFD-3427EC806744}"/>
              </a:ext>
            </a:extLst>
          </p:cNvPr>
          <p:cNvSpPr/>
          <p:nvPr/>
        </p:nvSpPr>
        <p:spPr>
          <a:xfrm>
            <a:off x="359532" y="483518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root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();</a:t>
            </a:r>
          </a:p>
          <a:p>
            <a:endParaRPr lang="en-US" dirty="0"/>
          </a:p>
          <a:p>
            <a:r>
              <a:rPr lang="en-US" dirty="0"/>
              <a:t>List&lt;String&gt; </a:t>
            </a:r>
            <a:r>
              <a:rPr lang="en-US" dirty="0" err="1"/>
              <a:t>getKEditDistance</a:t>
            </a:r>
            <a:r>
              <a:rPr lang="en-US" dirty="0"/>
              <a:t>(String[] words, String target, </a:t>
            </a:r>
            <a:r>
              <a:rPr lang="en-US" dirty="0" err="1"/>
              <a:t>int</a:t>
            </a:r>
            <a:r>
              <a:rPr lang="en-US" dirty="0"/>
              <a:t> k, </a:t>
            </a:r>
            <a:r>
              <a:rPr lang="en-US" dirty="0" err="1"/>
              <a:t>TrieNode</a:t>
            </a:r>
            <a:r>
              <a:rPr lang="en-US" dirty="0"/>
              <a:t> root) {</a:t>
            </a:r>
          </a:p>
          <a:p>
            <a:r>
              <a:rPr lang="en-US" dirty="0"/>
              <a:t>  List&lt;String&gt; result = new </a:t>
            </a:r>
            <a:r>
              <a:rPr lang="en-US" dirty="0" err="1"/>
              <a:t>LinkedList</a:t>
            </a:r>
            <a:r>
              <a:rPr lang="en-US" dirty="0"/>
              <a:t>&lt;&gt;();</a:t>
            </a:r>
          </a:p>
          <a:p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minLen</a:t>
            </a:r>
            <a:r>
              <a:rPr lang="en-US" dirty="0"/>
              <a:t> = </a:t>
            </a:r>
            <a:r>
              <a:rPr lang="en-US" dirty="0" err="1"/>
              <a:t>target.length</a:t>
            </a:r>
            <a:r>
              <a:rPr lang="en-US" dirty="0"/>
              <a:t>() - k, </a:t>
            </a:r>
            <a:r>
              <a:rPr lang="en-US" dirty="0" err="1"/>
              <a:t>maxLen</a:t>
            </a:r>
            <a:r>
              <a:rPr lang="en-US" dirty="0"/>
              <a:t> = </a:t>
            </a:r>
            <a:r>
              <a:rPr lang="en-US" dirty="0" err="1"/>
              <a:t>target.length</a:t>
            </a:r>
            <a:r>
              <a:rPr lang="en-US" dirty="0"/>
              <a:t>() + k;</a:t>
            </a:r>
          </a:p>
          <a:p>
            <a:r>
              <a:rPr lang="en-US" dirty="0"/>
              <a:t>  for (String s : words) {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0070C0"/>
                </a:solidFill>
              </a:rPr>
              <a:t>// Prune</a:t>
            </a:r>
          </a:p>
          <a:p>
            <a:r>
              <a:rPr lang="en-US" dirty="0"/>
              <a:t>    if (</a:t>
            </a:r>
            <a:r>
              <a:rPr lang="en-US" dirty="0" err="1"/>
              <a:t>s.length</a:t>
            </a:r>
            <a:r>
              <a:rPr lang="en-US" dirty="0"/>
              <a:t>() &gt;= </a:t>
            </a:r>
            <a:r>
              <a:rPr lang="en-US" dirty="0" err="1"/>
              <a:t>minLen</a:t>
            </a:r>
            <a:r>
              <a:rPr lang="en-US" dirty="0"/>
              <a:t> &amp;&amp; </a:t>
            </a:r>
            <a:r>
              <a:rPr lang="en-US" dirty="0" err="1"/>
              <a:t>s.length</a:t>
            </a:r>
            <a:r>
              <a:rPr lang="en-US" dirty="0"/>
              <a:t>() &lt;= </a:t>
            </a:r>
            <a:r>
              <a:rPr lang="en-US" dirty="0" err="1"/>
              <a:t>maxLen</a:t>
            </a:r>
            <a:r>
              <a:rPr lang="en-US" dirty="0"/>
              <a:t>) {</a:t>
            </a:r>
          </a:p>
          <a:p>
            <a:r>
              <a:rPr lang="en-US" dirty="0"/>
              <a:t>      </a:t>
            </a:r>
            <a:r>
              <a:rPr lang="en-US" dirty="0" err="1"/>
              <a:t>root.add</a:t>
            </a:r>
            <a:r>
              <a:rPr lang="en-US" dirty="0"/>
              <a:t>(s);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6F09C-199F-0545-A4D6-F6984E0D1148}"/>
              </a:ext>
            </a:extLst>
          </p:cNvPr>
          <p:cNvSpPr/>
          <p:nvPr/>
        </p:nvSpPr>
        <p:spPr>
          <a:xfrm>
            <a:off x="1043608" y="3723878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Words: 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"ad"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"cc”</a:t>
            </a:r>
          </a:p>
          <a:p>
            <a:pPr algn="ctr"/>
            <a:endParaRPr lang="en-US" dirty="0">
              <a:solidFill>
                <a:srgbClr val="3933FF"/>
              </a:solidFill>
              <a:latin typeface="Monaco" pitchFamily="2" charset="0"/>
            </a:endParaRPr>
          </a:p>
          <a:p>
            <a:pPr algn="ctr"/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2&lt;= length &lt;= 6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DEE2A95-6D1E-244B-A642-C20A92A977FF}"/>
              </a:ext>
            </a:extLst>
          </p:cNvPr>
          <p:cNvSpPr/>
          <p:nvPr/>
        </p:nvSpPr>
        <p:spPr>
          <a:xfrm>
            <a:off x="5940152" y="3579862"/>
            <a:ext cx="648072" cy="64807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EAC970-66A2-F04B-9FC5-83FF88E3454A}"/>
              </a:ext>
            </a:extLst>
          </p:cNvPr>
          <p:cNvSpPr/>
          <p:nvPr/>
        </p:nvSpPr>
        <p:spPr>
          <a:xfrm>
            <a:off x="1691680" y="267494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Words: 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"ad"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"cc”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C6E7C-5A09-664D-B978-B87CC46A665C}"/>
              </a:ext>
            </a:extLst>
          </p:cNvPr>
          <p:cNvSpPr/>
          <p:nvPr/>
        </p:nvSpPr>
        <p:spPr>
          <a:xfrm>
            <a:off x="827584" y="115615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 {</a:t>
            </a: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 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isWord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0"/>
            </a:endParaRPr>
          </a:p>
          <a:p>
            <a:r>
              <a:rPr lang="en-US" dirty="0">
                <a:latin typeface="Monaco" pitchFamily="2" charset="0"/>
              </a:rPr>
              <a:t>  </a:t>
            </a:r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[] </a:t>
            </a:r>
            <a:r>
              <a:rPr lang="en-US" dirty="0">
                <a:solidFill>
                  <a:srgbClr val="0326CC"/>
                </a:solidFill>
                <a:latin typeface="Monaco" pitchFamily="2" charset="0"/>
              </a:rPr>
              <a:t>children</a:t>
            </a:r>
            <a:r>
              <a:rPr lang="en-US" dirty="0">
                <a:latin typeface="Monaco" pitchFamily="2" charset="0"/>
              </a:rPr>
              <a:t>;</a:t>
            </a:r>
          </a:p>
          <a:p>
            <a:br>
              <a:rPr lang="en-US" dirty="0">
                <a:latin typeface="Monaco" pitchFamily="2" charset="0"/>
              </a:rPr>
            </a:br>
            <a:endParaRPr lang="en-US" dirty="0">
              <a:latin typeface="Monaco" pitchFamily="2" charset="0"/>
            </a:endParaRP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  public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() {</a:t>
            </a:r>
          </a:p>
          <a:p>
            <a:r>
              <a:rPr lang="en-US" dirty="0">
                <a:solidFill>
                  <a:srgbClr val="0326CC"/>
                </a:solidFill>
                <a:latin typeface="Monaco" pitchFamily="2" charset="0"/>
              </a:rPr>
              <a:t>    children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TrieNode</a:t>
            </a:r>
            <a:r>
              <a:rPr lang="en-US" dirty="0">
                <a:latin typeface="Monaco" pitchFamily="2" charset="0"/>
              </a:rPr>
              <a:t>[26];</a:t>
            </a:r>
          </a:p>
          <a:p>
            <a:r>
              <a:rPr lang="en-US" dirty="0">
                <a:latin typeface="Monaco" pitchFamily="2" charset="0"/>
              </a:rPr>
              <a:t>  }</a:t>
            </a:r>
          </a:p>
          <a:p>
            <a:r>
              <a:rPr lang="en-US" dirty="0">
                <a:effectLst/>
                <a:latin typeface="Monaco" pitchFamily="2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F6E99-4FC7-F643-B3EB-327C8AC0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51670"/>
            <a:ext cx="19002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EAC970-66A2-F04B-9FC5-83FF88E3454A}"/>
              </a:ext>
            </a:extLst>
          </p:cNvPr>
          <p:cNvSpPr/>
          <p:nvPr/>
        </p:nvSpPr>
        <p:spPr>
          <a:xfrm>
            <a:off x="1691680" y="267494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Words: 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3933FF"/>
                </a:solidFill>
                <a:latin typeface="Monaco" pitchFamily="2" charset="0"/>
              </a:rPr>
              <a:t>abd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"ad"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, </a:t>
            </a:r>
            <a:r>
              <a:rPr lang="en-US" dirty="0">
                <a:solidFill>
                  <a:srgbClr val="3933FF"/>
                </a:solidFill>
                <a:latin typeface="Monaco" pitchFamily="2" charset="0"/>
              </a:rPr>
              <a:t>"cc”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850473-710F-DD4B-8CEB-4D8D7F0CFD95}"/>
              </a:ext>
            </a:extLst>
          </p:cNvPr>
          <p:cNvSpPr/>
          <p:nvPr/>
        </p:nvSpPr>
        <p:spPr>
          <a:xfrm>
            <a:off x="3491880" y="149163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AE78C2-6188-D64F-ADA8-D8238437C2FD}"/>
              </a:ext>
            </a:extLst>
          </p:cNvPr>
          <p:cNvSpPr/>
          <p:nvPr/>
        </p:nvSpPr>
        <p:spPr>
          <a:xfrm>
            <a:off x="3923928" y="848204"/>
            <a:ext cx="1005180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3B77B0-ECC8-2345-8DC2-1A04B45C02F5}"/>
              </a:ext>
            </a:extLst>
          </p:cNvPr>
          <p:cNvSpPr/>
          <p:nvPr/>
        </p:nvSpPr>
        <p:spPr>
          <a:xfrm>
            <a:off x="4929108" y="149163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C96DD1-C9D9-4C49-AEC0-E0047B0A012B}"/>
              </a:ext>
            </a:extLst>
          </p:cNvPr>
          <p:cNvSpPr/>
          <p:nvPr/>
        </p:nvSpPr>
        <p:spPr>
          <a:xfrm>
            <a:off x="3059832" y="221171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17E9F8-E165-754D-9F0A-1D0365EFE740}"/>
              </a:ext>
            </a:extLst>
          </p:cNvPr>
          <p:cNvSpPr/>
          <p:nvPr/>
        </p:nvSpPr>
        <p:spPr>
          <a:xfrm>
            <a:off x="2627784" y="293179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0310C6-76DC-9843-B72C-BC9667FE1F00}"/>
              </a:ext>
            </a:extLst>
          </p:cNvPr>
          <p:cNvSpPr/>
          <p:nvPr/>
        </p:nvSpPr>
        <p:spPr>
          <a:xfrm>
            <a:off x="4929821" y="221171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32FFDE-6321-2D4C-BF4E-FAB29EBE514E}"/>
              </a:ext>
            </a:extLst>
          </p:cNvPr>
          <p:cNvSpPr/>
          <p:nvPr/>
        </p:nvSpPr>
        <p:spPr>
          <a:xfrm>
            <a:off x="3491880" y="293179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4E7BD3-B813-4147-B848-3E2D3E7B0AD0}"/>
              </a:ext>
            </a:extLst>
          </p:cNvPr>
          <p:cNvSpPr/>
          <p:nvPr/>
        </p:nvSpPr>
        <p:spPr>
          <a:xfrm>
            <a:off x="3778802" y="2211710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679F38-DD09-8B4B-8C2F-BCDF2CCCE807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3860656" y="1216980"/>
            <a:ext cx="210477" cy="337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93685E-7E77-2247-8B7A-EC5ED97E877D}"/>
              </a:ext>
            </a:extLst>
          </p:cNvPr>
          <p:cNvCxnSpPr>
            <a:cxnSpLocks/>
            <a:stCxn id="5" idx="3"/>
            <a:endCxn id="8" idx="7"/>
          </p:cNvCxnSpPr>
          <p:nvPr/>
        </p:nvCxnSpPr>
        <p:spPr>
          <a:xfrm flipH="1">
            <a:off x="3428608" y="1860406"/>
            <a:ext cx="126544" cy="414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8CBD31-6C3E-8744-836D-C3DEE866C65F}"/>
              </a:ext>
            </a:extLst>
          </p:cNvPr>
          <p:cNvCxnSpPr>
            <a:cxnSpLocks/>
            <a:stCxn id="8" idx="3"/>
            <a:endCxn id="9" idx="7"/>
          </p:cNvCxnSpPr>
          <p:nvPr/>
        </p:nvCxnSpPr>
        <p:spPr>
          <a:xfrm flipH="1">
            <a:off x="2996560" y="2580486"/>
            <a:ext cx="126544" cy="414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BF200E-C845-D141-8639-57F169653AC7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4781903" y="1216980"/>
            <a:ext cx="210477" cy="337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60CCCF-85CC-3A40-82E0-597E063F9F61}"/>
              </a:ext>
            </a:extLst>
          </p:cNvPr>
          <p:cNvCxnSpPr>
            <a:cxnSpLocks/>
            <a:stCxn id="5" idx="5"/>
            <a:endCxn id="12" idx="0"/>
          </p:cNvCxnSpPr>
          <p:nvPr/>
        </p:nvCxnSpPr>
        <p:spPr>
          <a:xfrm>
            <a:off x="3860656" y="1860406"/>
            <a:ext cx="134170" cy="351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5A498D-41FD-D644-A534-A390F4EB18C1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3428608" y="2580486"/>
            <a:ext cx="126544" cy="414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70000CA-E244-5046-8850-1575A16BBFDB}"/>
              </a:ext>
            </a:extLst>
          </p:cNvPr>
          <p:cNvSpPr/>
          <p:nvPr/>
        </p:nvSpPr>
        <p:spPr>
          <a:xfrm>
            <a:off x="2411760" y="3795886"/>
            <a:ext cx="432048" cy="43204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4E9995-A2CB-024A-B719-E6A683AFA7D5}"/>
              </a:ext>
            </a:extLst>
          </p:cNvPr>
          <p:cNvCxnSpPr>
            <a:cxnSpLocks/>
          </p:cNvCxnSpPr>
          <p:nvPr/>
        </p:nvCxnSpPr>
        <p:spPr>
          <a:xfrm flipH="1">
            <a:off x="2627784" y="3363838"/>
            <a:ext cx="126544" cy="414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D66ECB-5B19-E14C-BE2D-9144B9EE08D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45132" y="1923678"/>
            <a:ext cx="713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469C047-7057-734D-A897-521C419CD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6" y="4114502"/>
            <a:ext cx="401464" cy="4014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3B4C04-625E-3A45-9922-A8E9B534D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29" y="3219822"/>
            <a:ext cx="401464" cy="4014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84A2DC-5210-3A4F-9B43-D139DA27D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17" y="3241911"/>
            <a:ext cx="401464" cy="4014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B1A832-8116-8849-8E65-1BD1D8D5F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0" y="2500483"/>
            <a:ext cx="401464" cy="4014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8AD7DD6-1ABA-B047-919E-FA1C4B3C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37" y="2530326"/>
            <a:ext cx="401464" cy="4014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6829206-2427-FA48-93F6-6451C049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5" y="1964336"/>
            <a:ext cx="1800200" cy="20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4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7594" y="987574"/>
            <a:ext cx="4096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/>
              <a:t>DP</a:t>
            </a:r>
            <a:r>
              <a:rPr lang="zh-CN" altLang="en-US" sz="5400" b="1" dirty="0"/>
              <a:t> 核心思想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2283718"/>
            <a:ext cx="54748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Formula</a:t>
            </a:r>
          </a:p>
          <a:p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Initialization</a:t>
            </a:r>
          </a:p>
          <a:p>
            <a:endParaRPr lang="en-US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(Bonus)</a:t>
            </a:r>
            <a:endParaRPr 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16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5150D-EC65-564B-8DF3-3661FECA8D72}"/>
              </a:ext>
            </a:extLst>
          </p:cNvPr>
          <p:cNvSpPr/>
          <p:nvPr/>
        </p:nvSpPr>
        <p:spPr>
          <a:xfrm>
            <a:off x="2123728" y="94353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prevDist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</a:t>
            </a:r>
            <a:r>
              <a:rPr lang="en-US" dirty="0" err="1"/>
              <a:t>target.length</a:t>
            </a:r>
            <a:r>
              <a:rPr lang="en-US" dirty="0"/>
              <a:t>() + 1]</a:t>
            </a:r>
          </a:p>
          <a:p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curDist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</a:t>
            </a:r>
            <a:r>
              <a:rPr lang="en-US" dirty="0" err="1"/>
              <a:t>target.length</a:t>
            </a:r>
            <a:r>
              <a:rPr lang="en-US" dirty="0"/>
              <a:t>() + 1]</a:t>
            </a:r>
          </a:p>
          <a:p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25E3DD-BC7C-BF49-B475-5C91FF7262C1}"/>
              </a:ext>
            </a:extLst>
          </p:cNvPr>
          <p:cNvSpPr/>
          <p:nvPr/>
        </p:nvSpPr>
        <p:spPr>
          <a:xfrm>
            <a:off x="2627784" y="330977"/>
            <a:ext cx="30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C1ABFF-74FD-9441-BBB5-1A3BF23A4CF7}"/>
              </a:ext>
            </a:extLst>
          </p:cNvPr>
          <p:cNvSpPr/>
          <p:nvPr/>
        </p:nvSpPr>
        <p:spPr>
          <a:xfrm>
            <a:off x="1691680" y="1659453"/>
            <a:ext cx="55964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More</a:t>
            </a:r>
            <a:r>
              <a:rPr lang="zh-Hans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Han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</a:t>
            </a:r>
            <a:r>
              <a:rPr lang="en-US" altLang="zh-Han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ontents</a:t>
            </a:r>
            <a:r>
              <a:rPr lang="zh-Hans" alt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Han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</a:t>
            </a:r>
            <a:r>
              <a:rPr lang="en-US" altLang="zh-Han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ncoming</a:t>
            </a:r>
          </a:p>
          <a:p>
            <a:pPr algn="ctr"/>
            <a:r>
              <a:rPr lang="zh-Hans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后期会加内容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1B0E3-A521-384F-8A02-090028998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88" y="2859782"/>
            <a:ext cx="2630420" cy="17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381C1-3269-834F-9A7D-61566271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516"/>
            <a:ext cx="9144000" cy="339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5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C03B7-98EF-2F42-8A2D-E68819F1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12"/>
            <a:ext cx="9144000" cy="41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6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A44F6-1C23-A142-8641-6BB6E924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90" y="0"/>
            <a:ext cx="74690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4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7594" y="987574"/>
            <a:ext cx="4096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/>
              <a:t>DP</a:t>
            </a:r>
            <a:r>
              <a:rPr lang="zh-CN" altLang="en-US" sz="5400" b="1" dirty="0"/>
              <a:t> 核心思想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2283718"/>
            <a:ext cx="54748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Formula</a:t>
            </a:r>
          </a:p>
          <a:p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Initialization</a:t>
            </a:r>
          </a:p>
          <a:p>
            <a:endParaRPr lang="en-US" sz="2400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(Bonus)</a:t>
            </a:r>
            <a:endParaRPr 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531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3528" y="1109033"/>
            <a:ext cx="6737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想进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xcode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的刷题群，请加老师微信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singerdmx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， 他会拉你进群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AutoShape 2" descr="http://mmbiz.qpic.cn/mmbiz_png/4g8gMp5OMibAIXfDBwMv5ZQHDExQBFPt5bV2ugWXoBsJW657VL5xuwM7MZhCqIuPdqP6zicDeglmTW4hSxGh3qHQ/640?wx_fmt=png&amp;tp=webp&amp;wxfrom=5&amp;wx_lazy=1"/>
          <p:cNvSpPr>
            <a:spLocks noChangeAspect="1" noChangeArrowheads="1"/>
          </p:cNvSpPr>
          <p:nvPr/>
        </p:nvSpPr>
        <p:spPr bwMode="auto">
          <a:xfrm>
            <a:off x="323528" y="1203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43050"/>
            <a:ext cx="8128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44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56DFC8-CEBB-4646-8371-E5AE4395BF95}"/>
              </a:ext>
            </a:extLst>
          </p:cNvPr>
          <p:cNvSpPr/>
          <p:nvPr/>
        </p:nvSpPr>
        <p:spPr>
          <a:xfrm>
            <a:off x="1079611" y="1707654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findCheapestPrice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n, </a:t>
            </a:r>
            <a:r>
              <a:rPr lang="en-US" dirty="0" err="1"/>
              <a:t>int</a:t>
            </a:r>
            <a:r>
              <a:rPr lang="en-US" dirty="0"/>
              <a:t>[][] flights,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K)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9555D-17E2-CE44-A496-2DF5DE94E3F1}"/>
              </a:ext>
            </a:extLst>
          </p:cNvPr>
          <p:cNvSpPr/>
          <p:nvPr/>
        </p:nvSpPr>
        <p:spPr>
          <a:xfrm>
            <a:off x="2411793" y="2387084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[][]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K</a:t>
            </a:r>
            <a:r>
              <a:rPr lang="en-US" dirty="0">
                <a:latin typeface="Monaco" pitchFamily="2" charset="0"/>
              </a:rPr>
              <a:t> + 1]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380B20-F567-3942-913F-1C70B104D2C6}"/>
              </a:ext>
            </a:extLst>
          </p:cNvPr>
          <p:cNvSpPr/>
          <p:nvPr/>
        </p:nvSpPr>
        <p:spPr>
          <a:xfrm>
            <a:off x="2915816" y="555526"/>
            <a:ext cx="30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3F077-3834-9846-BFFD-73FDDD411DB8}"/>
              </a:ext>
            </a:extLst>
          </p:cNvPr>
          <p:cNvSpPr/>
          <p:nvPr/>
        </p:nvSpPr>
        <p:spPr>
          <a:xfrm>
            <a:off x="2411793" y="3066611"/>
            <a:ext cx="4968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4E9072"/>
                </a:solidFill>
                <a:latin typeface="Monaco" pitchFamily="2" charset="0"/>
              </a:rPr>
              <a:t>dp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[x][k] means: city x's minimal distance from city </a:t>
            </a:r>
            <a:r>
              <a:rPr lang="en-US" dirty="0" err="1">
                <a:solidFill>
                  <a:srgbClr val="4E9072"/>
                </a:solidFill>
                <a:latin typeface="Monaco" pitchFamily="2" charset="0"/>
              </a:rPr>
              <a:t>src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, with the restriction of maximal k stops in the route</a:t>
            </a:r>
            <a:endParaRPr lang="en-US" dirty="0">
              <a:solidFill>
                <a:srgbClr val="4E907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5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9555D-17E2-CE44-A496-2DF5DE94E3F1}"/>
              </a:ext>
            </a:extLst>
          </p:cNvPr>
          <p:cNvSpPr/>
          <p:nvPr/>
        </p:nvSpPr>
        <p:spPr>
          <a:xfrm>
            <a:off x="2443446" y="144173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[][]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new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K</a:t>
            </a:r>
            <a:r>
              <a:rPr lang="en-US" dirty="0">
                <a:latin typeface="Monaco" pitchFamily="2" charset="0"/>
              </a:rPr>
              <a:t> + 1]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380B20-F567-3942-913F-1C70B104D2C6}"/>
              </a:ext>
            </a:extLst>
          </p:cNvPr>
          <p:cNvSpPr/>
          <p:nvPr/>
        </p:nvSpPr>
        <p:spPr>
          <a:xfrm>
            <a:off x="2915816" y="555526"/>
            <a:ext cx="308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Deduction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Formula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0E0723-B6B1-E446-B5B5-C41B5A870C5D}"/>
              </a:ext>
            </a:extLst>
          </p:cNvPr>
          <p:cNvSpPr/>
          <p:nvPr/>
        </p:nvSpPr>
        <p:spPr>
          <a:xfrm>
            <a:off x="2912585" y="2282147"/>
            <a:ext cx="361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(x, </a:t>
            </a:r>
            <a:r>
              <a:rPr lang="en-US" dirty="0" err="1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= </a:t>
            </a:r>
            <a:r>
              <a:rPr lang="en-US" dirty="0" err="1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dirty="0">
                <a:solidFill>
                  <a:srgbClr val="3E3E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(y, i-1) + flight(y, x)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D92658-C20B-4B4E-98C0-743E6F7ECBBD}"/>
              </a:ext>
            </a:extLst>
          </p:cNvPr>
          <p:cNvSpPr/>
          <p:nvPr/>
        </p:nvSpPr>
        <p:spPr>
          <a:xfrm>
            <a:off x="3163812" y="3101942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51D89-E01B-7F4E-802D-2D9AC0860927}"/>
              </a:ext>
            </a:extLst>
          </p:cNvPr>
          <p:cNvSpPr/>
          <p:nvPr/>
        </p:nvSpPr>
        <p:spPr>
          <a:xfrm>
            <a:off x="6084168" y="3101942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X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181592C7-A08C-A94E-92B2-450E418D024E}"/>
              </a:ext>
            </a:extLst>
          </p:cNvPr>
          <p:cNvSpPr/>
          <p:nvPr/>
        </p:nvSpPr>
        <p:spPr>
          <a:xfrm>
            <a:off x="1979712" y="3309832"/>
            <a:ext cx="864096" cy="324036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598CC383-6EF8-4C45-A918-32577D4DFE0E}"/>
              </a:ext>
            </a:extLst>
          </p:cNvPr>
          <p:cNvSpPr/>
          <p:nvPr/>
        </p:nvSpPr>
        <p:spPr>
          <a:xfrm>
            <a:off x="4964012" y="3291830"/>
            <a:ext cx="864096" cy="324036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4891B-7F8A-F843-863F-456103E3C571}"/>
              </a:ext>
            </a:extLst>
          </p:cNvPr>
          <p:cNvSpPr txBox="1"/>
          <p:nvPr/>
        </p:nvSpPr>
        <p:spPr>
          <a:xfrm>
            <a:off x="1187624" y="3652391"/>
            <a:ext cx="2417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at most </a:t>
            </a:r>
            <a:r>
              <a:rPr lang="en-US" sz="2000" b="1" dirty="0" err="1">
                <a:solidFill>
                  <a:srgbClr val="92D050"/>
                </a:solidFill>
              </a:rPr>
              <a:t>i</a:t>
            </a:r>
            <a:r>
              <a:rPr lang="en-US" sz="2000" b="1" dirty="0">
                <a:solidFill>
                  <a:srgbClr val="92D050"/>
                </a:solidFill>
              </a:rPr>
              <a:t> – 1 stops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C26E97-3611-5846-9855-1797EEFB499E}"/>
              </a:ext>
            </a:extLst>
          </p:cNvPr>
          <p:cNvSpPr txBox="1"/>
          <p:nvPr/>
        </p:nvSpPr>
        <p:spPr>
          <a:xfrm>
            <a:off x="4306563" y="3658797"/>
            <a:ext cx="2178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92D050"/>
                </a:solidFill>
              </a:rPr>
              <a:t>i</a:t>
            </a:r>
            <a:r>
              <a:rPr lang="en-US" sz="2000" b="1" dirty="0">
                <a:solidFill>
                  <a:srgbClr val="92D050"/>
                </a:solidFill>
              </a:rPr>
              <a:t> stops</a:t>
            </a:r>
          </a:p>
          <a:p>
            <a:pPr algn="ctr"/>
            <a:r>
              <a:rPr lang="en-US" sz="2000" b="1" dirty="0">
                <a:solidFill>
                  <a:srgbClr val="92D050"/>
                </a:solidFill>
              </a:rPr>
              <a:t>+1 stop at City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58A2E-0D8F-0949-A937-8423B71360DB}"/>
              </a:ext>
            </a:extLst>
          </p:cNvPr>
          <p:cNvSpPr txBox="1"/>
          <p:nvPr/>
        </p:nvSpPr>
        <p:spPr>
          <a:xfrm>
            <a:off x="4549483" y="2917276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4500"/>
                </a:solidFill>
              </a:rPr>
              <a:t>Flight Y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en-US" dirty="0">
                <a:solidFill>
                  <a:srgbClr val="ED450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58638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FCE3A9-DF8F-7C4D-A02F-E17B953ED422}"/>
              </a:ext>
            </a:extLst>
          </p:cNvPr>
          <p:cNvSpPr/>
          <p:nvPr/>
        </p:nvSpPr>
        <p:spPr>
          <a:xfrm>
            <a:off x="3491880" y="339502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Initialization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1F8C54-6235-184B-85E6-F472E74611F3}"/>
              </a:ext>
            </a:extLst>
          </p:cNvPr>
          <p:cNvSpPr/>
          <p:nvPr/>
        </p:nvSpPr>
        <p:spPr>
          <a:xfrm>
            <a:off x="2267744" y="1203598"/>
            <a:ext cx="55263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for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[]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arr</a:t>
            </a:r>
            <a:r>
              <a:rPr lang="en-US" dirty="0"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latin typeface="Monaco" pitchFamily="2" charset="0"/>
              </a:rPr>
              <a:t>  </a:t>
            </a:r>
            <a:r>
              <a:rPr lang="en-US" dirty="0" err="1">
                <a:latin typeface="Monaco" pitchFamily="2" charset="0"/>
              </a:rPr>
              <a:t>Arrays.fill</a:t>
            </a:r>
            <a:r>
              <a:rPr lang="en-US" dirty="0">
                <a:latin typeface="Monaco" pitchFamily="2" charset="0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arr</a:t>
            </a:r>
            <a:r>
              <a:rPr lang="en-US" dirty="0">
                <a:latin typeface="Monaco" pitchFamily="2" charset="0"/>
              </a:rPr>
              <a:t>,</a:t>
            </a:r>
            <a:r>
              <a:rPr lang="zh-Hans" altLang="en-US" dirty="0">
                <a:latin typeface="Monaco" pitchFamily="2" charset="0"/>
              </a:rPr>
              <a:t> </a:t>
            </a:r>
            <a:r>
              <a:rPr lang="en-US" dirty="0" err="1">
                <a:latin typeface="Monaco" pitchFamily="2" charset="0"/>
              </a:rPr>
              <a:t>Integer.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MAX_VALUE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r>
              <a:rPr lang="en-US" dirty="0">
                <a:latin typeface="Monaco" pitchFamily="2" charset="0"/>
              </a:rPr>
              <a:t>}</a:t>
            </a:r>
          </a:p>
          <a:p>
            <a:br>
              <a:rPr lang="en-US" dirty="0">
                <a:latin typeface="Monaco" pitchFamily="2" charset="0"/>
              </a:rPr>
            </a:br>
            <a:endParaRPr lang="en-US" dirty="0">
              <a:latin typeface="Monaco" pitchFamily="2" charset="0"/>
            </a:endParaRPr>
          </a:p>
          <a:p>
            <a:pPr algn="ctr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src</a:t>
            </a:r>
            <a:r>
              <a:rPr lang="en-US" dirty="0">
                <a:latin typeface="Monaco" pitchFamily="2" charset="0"/>
              </a:rPr>
              <a:t>][0] = 0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0B6D1-2EA0-F04C-BA7F-E044D688289D}"/>
              </a:ext>
            </a:extLst>
          </p:cNvPr>
          <p:cNvSpPr/>
          <p:nvPr/>
        </p:nvSpPr>
        <p:spPr>
          <a:xfrm>
            <a:off x="2981326" y="3358633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3BE963-37F9-A043-B282-3122C9C33E8B}"/>
              </a:ext>
            </a:extLst>
          </p:cNvPr>
          <p:cNvSpPr/>
          <p:nvPr/>
        </p:nvSpPr>
        <p:spPr>
          <a:xfrm>
            <a:off x="5764164" y="3363838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644FBDE9-559E-554D-990B-77E30A0AE649}"/>
              </a:ext>
            </a:extLst>
          </p:cNvPr>
          <p:cNvSpPr/>
          <p:nvPr/>
        </p:nvSpPr>
        <p:spPr>
          <a:xfrm>
            <a:off x="4644008" y="3553726"/>
            <a:ext cx="864096" cy="324036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21204-393F-C546-B634-F4EC813B7389}"/>
              </a:ext>
            </a:extLst>
          </p:cNvPr>
          <p:cNvSpPr txBox="1"/>
          <p:nvPr/>
        </p:nvSpPr>
        <p:spPr>
          <a:xfrm>
            <a:off x="4606216" y="3920693"/>
            <a:ext cx="939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000" b="1" dirty="0">
                <a:solidFill>
                  <a:srgbClr val="92D050"/>
                </a:solidFill>
              </a:rPr>
              <a:t>0</a:t>
            </a:r>
            <a:r>
              <a:rPr lang="en-US" sz="2000" b="1" dirty="0">
                <a:solidFill>
                  <a:srgbClr val="92D050"/>
                </a:solidFill>
              </a:rPr>
              <a:t> stop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4B6EE-B0A3-9F48-B3DD-6DD2BA1EB9B5}"/>
              </a:ext>
            </a:extLst>
          </p:cNvPr>
          <p:cNvSpPr txBox="1"/>
          <p:nvPr/>
        </p:nvSpPr>
        <p:spPr>
          <a:xfrm>
            <a:off x="4495738" y="314146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rgbClr val="ED4500"/>
                </a:solidFill>
              </a:rPr>
              <a:t>NO</a:t>
            </a:r>
            <a:r>
              <a:rPr lang="zh-Hans" altLang="en-US" dirty="0">
                <a:solidFill>
                  <a:srgbClr val="ED4500"/>
                </a:solidFill>
              </a:rPr>
              <a:t> </a:t>
            </a:r>
            <a:r>
              <a:rPr lang="en-US" dirty="0">
                <a:solidFill>
                  <a:srgbClr val="ED4500"/>
                </a:solidFill>
              </a:rPr>
              <a:t>Flight</a:t>
            </a:r>
          </a:p>
        </p:txBody>
      </p:sp>
    </p:spTree>
    <p:extLst>
      <p:ext uri="{BB962C8B-B14F-4D97-AF65-F5344CB8AC3E}">
        <p14:creationId xmlns:p14="http://schemas.microsoft.com/office/powerpoint/2010/main" val="378468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11A0A5-9BE2-8944-BDF2-B0AA790D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48" y="2109270"/>
            <a:ext cx="1900259" cy="21397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2DFAA7-02BD-624D-8A81-CDFCCF3D50C5}"/>
              </a:ext>
            </a:extLst>
          </p:cNvPr>
          <p:cNvSpPr/>
          <p:nvPr/>
        </p:nvSpPr>
        <p:spPr>
          <a:xfrm>
            <a:off x="1043608" y="771550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5F558F-A307-9C49-AE71-52114B3086EB}"/>
              </a:ext>
            </a:extLst>
          </p:cNvPr>
          <p:cNvSpPr/>
          <p:nvPr/>
        </p:nvSpPr>
        <p:spPr>
          <a:xfrm>
            <a:off x="1043608" y="3219822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84A9B-73E4-664F-8879-AC8266128C92}"/>
              </a:ext>
            </a:extLst>
          </p:cNvPr>
          <p:cNvSpPr/>
          <p:nvPr/>
        </p:nvSpPr>
        <p:spPr>
          <a:xfrm>
            <a:off x="3923928" y="771550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57A63-F950-BB4F-8E41-E89F860D1D4C}"/>
              </a:ext>
            </a:extLst>
          </p:cNvPr>
          <p:cNvSpPr/>
          <p:nvPr/>
        </p:nvSpPr>
        <p:spPr>
          <a:xfrm>
            <a:off x="3923928" y="3219822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E9C86-EA33-034C-8A52-DA0430A4EC78}"/>
              </a:ext>
            </a:extLst>
          </p:cNvPr>
          <p:cNvSpPr/>
          <p:nvPr/>
        </p:nvSpPr>
        <p:spPr>
          <a:xfrm>
            <a:off x="6588224" y="771550"/>
            <a:ext cx="1296144" cy="648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City </a:t>
            </a:r>
            <a:r>
              <a:rPr lang="en-US" altLang="zh-Han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4741C2-8B18-0B4E-8851-8A83D42EB461}"/>
              </a:ext>
            </a:extLst>
          </p:cNvPr>
          <p:cNvCxnSpPr/>
          <p:nvPr/>
        </p:nvCxnSpPr>
        <p:spPr>
          <a:xfrm>
            <a:off x="1691680" y="1419622"/>
            <a:ext cx="0" cy="180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86E2D1-79FA-6441-92FF-116EFE3ADD29}"/>
              </a:ext>
            </a:extLst>
          </p:cNvPr>
          <p:cNvSpPr txBox="1"/>
          <p:nvPr/>
        </p:nvSpPr>
        <p:spPr>
          <a:xfrm>
            <a:off x="1099262" y="214286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100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BDF51C-229B-B047-9415-5B6F5F7757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339752" y="1419622"/>
            <a:ext cx="1584176" cy="2124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AC1602-E621-7345-8463-66DABF0069B6}"/>
              </a:ext>
            </a:extLst>
          </p:cNvPr>
          <p:cNvSpPr txBox="1"/>
          <p:nvPr/>
        </p:nvSpPr>
        <p:spPr>
          <a:xfrm>
            <a:off x="2454441" y="23467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100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0B7A1E-7445-0A46-8D96-055D7E73380F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2339752" y="1095586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D13FFB-B34A-2944-9CF1-D8A3ED70AC63}"/>
              </a:ext>
            </a:extLst>
          </p:cNvPr>
          <p:cNvSpPr txBox="1"/>
          <p:nvPr/>
        </p:nvSpPr>
        <p:spPr>
          <a:xfrm>
            <a:off x="2847146" y="7714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500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71996A-F6D4-C64E-90B7-CCC73A84B3D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339752" y="3543858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4B0511-25A1-774C-8C70-30C5E57ED186}"/>
              </a:ext>
            </a:extLst>
          </p:cNvPr>
          <p:cNvSpPr txBox="1"/>
          <p:nvPr/>
        </p:nvSpPr>
        <p:spPr>
          <a:xfrm>
            <a:off x="2847146" y="37238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300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CBC28-69B8-834C-996D-6409B543178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572000" y="1419622"/>
            <a:ext cx="0" cy="1800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54D3DE-CA76-7F4F-825F-1251FA26A8B0}"/>
              </a:ext>
            </a:extLst>
          </p:cNvPr>
          <p:cNvSpPr txBox="1"/>
          <p:nvPr/>
        </p:nvSpPr>
        <p:spPr>
          <a:xfrm>
            <a:off x="4611343" y="21350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200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7D8E23-D22D-CA4C-AAEF-FE9B7E82A81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5220072" y="1095586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7457C9-8765-5A4A-8D0E-3D08680516F4}"/>
              </a:ext>
            </a:extLst>
          </p:cNvPr>
          <p:cNvSpPr txBox="1"/>
          <p:nvPr/>
        </p:nvSpPr>
        <p:spPr>
          <a:xfrm>
            <a:off x="5652120" y="7714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400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E8F13A-EF52-9941-8BDF-498A8998C64A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5220072" y="1419622"/>
            <a:ext cx="2016224" cy="2124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737543-A77C-684B-9B70-67632DA54DBF}"/>
              </a:ext>
            </a:extLst>
          </p:cNvPr>
          <p:cNvSpPr txBox="1"/>
          <p:nvPr/>
        </p:nvSpPr>
        <p:spPr>
          <a:xfrm>
            <a:off x="5796136" y="199568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06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E26165-A57C-E04E-BA6B-162A74356895}"/>
              </a:ext>
            </a:extLst>
          </p:cNvPr>
          <p:cNvSpPr/>
          <p:nvPr/>
        </p:nvSpPr>
        <p:spPr>
          <a:xfrm>
            <a:off x="1475656" y="718702"/>
            <a:ext cx="53285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 = </a:t>
            </a:r>
            <a:r>
              <a:rPr lang="en-US" altLang="zh-Hans" dirty="0"/>
              <a:t>5</a:t>
            </a:r>
            <a:endParaRPr lang="en-US" dirty="0"/>
          </a:p>
          <a:p>
            <a:r>
              <a:rPr lang="en-US" dirty="0"/>
              <a:t>edges =</a:t>
            </a:r>
          </a:p>
          <a:p>
            <a:r>
              <a:rPr lang="zh-Hans" altLang="en-US" dirty="0"/>
              <a:t>  </a:t>
            </a:r>
            <a:r>
              <a:rPr lang="en-US" dirty="0"/>
              <a:t>[0,</a:t>
            </a:r>
            <a:r>
              <a:rPr lang="zh-Hans" altLang="en-US" dirty="0"/>
              <a:t> </a:t>
            </a:r>
            <a:r>
              <a:rPr lang="en-US" dirty="0"/>
              <a:t>1,</a:t>
            </a:r>
            <a:r>
              <a:rPr lang="zh-Hans" altLang="en-US" dirty="0"/>
              <a:t> </a:t>
            </a:r>
            <a:r>
              <a:rPr lang="en-US" dirty="0"/>
              <a:t>100],</a:t>
            </a:r>
            <a:r>
              <a:rPr lang="zh-Hans" altLang="en-US" dirty="0"/>
              <a:t> </a:t>
            </a:r>
            <a:r>
              <a:rPr lang="en-US" altLang="zh-Hans" dirty="0"/>
              <a:t>[</a:t>
            </a:r>
            <a:r>
              <a:rPr lang="en-US" dirty="0"/>
              <a:t>0,</a:t>
            </a:r>
            <a:r>
              <a:rPr lang="zh-Hans" altLang="en-US" dirty="0"/>
              <a:t> </a:t>
            </a:r>
            <a:r>
              <a:rPr lang="en-US" dirty="0"/>
              <a:t>2,</a:t>
            </a:r>
            <a:r>
              <a:rPr lang="zh-Hans" altLang="en-US" dirty="0"/>
              <a:t> </a:t>
            </a:r>
            <a:r>
              <a:rPr lang="en-US" dirty="0"/>
              <a:t>500</a:t>
            </a:r>
            <a:r>
              <a:rPr lang="en-US" altLang="zh-Hans" dirty="0"/>
              <a:t>]</a:t>
            </a:r>
            <a:endParaRPr lang="en-US" dirty="0"/>
          </a:p>
          <a:p>
            <a:r>
              <a:rPr lang="zh-Hans" altLang="en-US" dirty="0"/>
              <a:t>  </a:t>
            </a:r>
            <a:r>
              <a:rPr lang="en-US" dirty="0"/>
              <a:t>[1,</a:t>
            </a:r>
            <a:r>
              <a:rPr lang="zh-Hans" altLang="en-US" dirty="0"/>
              <a:t> </a:t>
            </a:r>
            <a:r>
              <a:rPr lang="en-US" dirty="0"/>
              <a:t>2,</a:t>
            </a:r>
            <a:r>
              <a:rPr lang="zh-Hans" altLang="en-US" dirty="0"/>
              <a:t> </a:t>
            </a:r>
            <a:r>
              <a:rPr lang="en-US" dirty="0"/>
              <a:t>100],</a:t>
            </a:r>
            <a:r>
              <a:rPr lang="zh-Hans" altLang="en-US" dirty="0"/>
              <a:t> </a:t>
            </a:r>
            <a:r>
              <a:rPr lang="en-US" dirty="0"/>
              <a:t>[</a:t>
            </a:r>
            <a:r>
              <a:rPr lang="en-US" altLang="zh-Hans" dirty="0"/>
              <a:t>1,</a:t>
            </a:r>
            <a:r>
              <a:rPr lang="zh-Hans" altLang="en-US" dirty="0"/>
              <a:t> </a:t>
            </a:r>
            <a:r>
              <a:rPr lang="en-US" altLang="zh-Hans" dirty="0"/>
              <a:t>3,</a:t>
            </a:r>
            <a:r>
              <a:rPr lang="zh-Hans" altLang="en-US" dirty="0"/>
              <a:t> </a:t>
            </a:r>
            <a:r>
              <a:rPr lang="en-US" altLang="zh-Hans" dirty="0"/>
              <a:t>300</a:t>
            </a:r>
            <a:r>
              <a:rPr lang="en-US" dirty="0"/>
              <a:t>]</a:t>
            </a:r>
          </a:p>
          <a:p>
            <a:r>
              <a:rPr lang="zh-Hans" altLang="en-US" dirty="0"/>
              <a:t>  </a:t>
            </a:r>
            <a:r>
              <a:rPr lang="en-US" altLang="zh-Hans" dirty="0"/>
              <a:t>[2,</a:t>
            </a:r>
            <a:r>
              <a:rPr lang="zh-Hans" altLang="en-US" dirty="0"/>
              <a:t> </a:t>
            </a:r>
            <a:r>
              <a:rPr lang="en-US" altLang="zh-Hans" dirty="0"/>
              <a:t>3,</a:t>
            </a:r>
            <a:r>
              <a:rPr lang="zh-Hans" altLang="en-US" dirty="0"/>
              <a:t> </a:t>
            </a:r>
            <a:r>
              <a:rPr lang="en-US" altLang="zh-Hans" dirty="0"/>
              <a:t>200],</a:t>
            </a:r>
            <a:r>
              <a:rPr lang="zh-Hans" altLang="en-US" dirty="0"/>
              <a:t> </a:t>
            </a:r>
            <a:r>
              <a:rPr lang="en-US" altLang="zh-Hans" dirty="0"/>
              <a:t>[2,</a:t>
            </a:r>
            <a:r>
              <a:rPr lang="zh-Hans" altLang="en-US" dirty="0"/>
              <a:t> </a:t>
            </a:r>
            <a:r>
              <a:rPr lang="en-US" altLang="zh-Hans" dirty="0"/>
              <a:t>4,</a:t>
            </a:r>
            <a:r>
              <a:rPr lang="zh-Hans" altLang="en-US" dirty="0"/>
              <a:t> </a:t>
            </a:r>
            <a:r>
              <a:rPr lang="en-US" altLang="zh-Hans" dirty="0"/>
              <a:t>400]</a:t>
            </a:r>
          </a:p>
          <a:p>
            <a:r>
              <a:rPr lang="zh-Hans" altLang="en-US" dirty="0"/>
              <a:t>  </a:t>
            </a:r>
            <a:r>
              <a:rPr lang="en-US" altLang="zh-Hans" dirty="0"/>
              <a:t>[3,</a:t>
            </a:r>
            <a:r>
              <a:rPr lang="zh-Hans" altLang="en-US" dirty="0"/>
              <a:t> </a:t>
            </a:r>
            <a:r>
              <a:rPr lang="en-US" altLang="zh-Hans" dirty="0"/>
              <a:t>4,</a:t>
            </a:r>
            <a:r>
              <a:rPr lang="zh-Hans" altLang="en-US" dirty="0"/>
              <a:t> </a:t>
            </a:r>
            <a:r>
              <a:rPr lang="en-US" altLang="zh-Hans" dirty="0"/>
              <a:t>100]</a:t>
            </a:r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 = 0, </a:t>
            </a:r>
            <a:r>
              <a:rPr lang="en-US" dirty="0" err="1"/>
              <a:t>dst</a:t>
            </a:r>
            <a:r>
              <a:rPr lang="en-US" dirty="0"/>
              <a:t> = </a:t>
            </a:r>
            <a:r>
              <a:rPr lang="en-US" altLang="zh-Hans" dirty="0"/>
              <a:t>4</a:t>
            </a:r>
            <a:r>
              <a:rPr lang="en-US" dirty="0"/>
              <a:t>, k = </a:t>
            </a:r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65A316-6297-FA44-A10C-56CADED77C3F}"/>
              </a:ext>
            </a:extLst>
          </p:cNvPr>
          <p:cNvSpPr/>
          <p:nvPr/>
        </p:nvSpPr>
        <p:spPr>
          <a:xfrm>
            <a:off x="3491880" y="339502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Initialization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EE04FC-5501-794B-911D-924ADC6FA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66319"/>
              </p:ext>
            </p:extLst>
          </p:nvPr>
        </p:nvGraphicFramePr>
        <p:xfrm>
          <a:off x="1331640" y="2759895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45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D2852-5C69-2440-B8F2-0E1A7C41503E}"/>
              </a:ext>
            </a:extLst>
          </p:cNvPr>
          <p:cNvSpPr/>
          <p:nvPr/>
        </p:nvSpPr>
        <p:spPr>
          <a:xfrm>
            <a:off x="1331640" y="1279089"/>
            <a:ext cx="7056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// direct route, no stop</a:t>
            </a: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for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[]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 :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flights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[0] ==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src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dest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[1];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cost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[2];</a:t>
            </a:r>
          </a:p>
          <a:p>
            <a:r>
              <a:rPr lang="zh-Hans" altLang="en-US" dirty="0">
                <a:solidFill>
                  <a:srgbClr val="7E504F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dest</a:t>
            </a:r>
            <a:r>
              <a:rPr lang="en-US" dirty="0">
                <a:latin typeface="Monaco" pitchFamily="2" charset="0"/>
              </a:rPr>
              <a:t>][0] =</a:t>
            </a:r>
            <a:r>
              <a:rPr lang="zh-Hans" alt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cost</a:t>
            </a:r>
            <a:r>
              <a:rPr lang="en-US" dirty="0">
                <a:latin typeface="Monaco" pitchFamily="2" charset="0"/>
              </a:rPr>
              <a:t>;</a:t>
            </a:r>
          </a:p>
          <a:p>
            <a:r>
              <a:rPr lang="zh-Hans" altLang="en-US" dirty="0">
                <a:latin typeface="Monaco" pitchFamily="2" charset="0"/>
              </a:rPr>
              <a:t>  </a:t>
            </a:r>
            <a:r>
              <a:rPr lang="en-US" dirty="0">
                <a:latin typeface="Monaco" pitchFamily="2" charset="0"/>
              </a:rPr>
              <a:t>}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83C6F1-4C68-CF41-8028-3E1FCFF606EB}"/>
              </a:ext>
            </a:extLst>
          </p:cNvPr>
          <p:cNvSpPr/>
          <p:nvPr/>
        </p:nvSpPr>
        <p:spPr>
          <a:xfrm>
            <a:off x="3491880" y="339502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Initialization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14CEA-4D0F-CD42-9FD5-183DD2C2E4D4}"/>
              </a:ext>
            </a:extLst>
          </p:cNvPr>
          <p:cNvSpPr/>
          <p:nvPr/>
        </p:nvSpPr>
        <p:spPr>
          <a:xfrm>
            <a:off x="2843808" y="3788336"/>
            <a:ext cx="2641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Initializ</a:t>
            </a:r>
            <a:r>
              <a:rPr lang="en-US" altLang="zh-Hans" b="1" dirty="0">
                <a:solidFill>
                  <a:srgbClr val="FF0000"/>
                </a:solidFill>
                <a:latin typeface="+mn-ea"/>
              </a:rPr>
              <a:t>e</a:t>
            </a:r>
            <a:r>
              <a:rPr lang="zh-Hans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Hans" b="1" dirty="0">
                <a:solidFill>
                  <a:srgbClr val="FF0000"/>
                </a:solidFill>
                <a:latin typeface="+mn-ea"/>
              </a:rPr>
              <a:t>first</a:t>
            </a:r>
            <a:r>
              <a:rPr lang="zh-Hans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Hans" b="1" dirty="0">
                <a:solidFill>
                  <a:srgbClr val="FF0000"/>
                </a:solidFill>
                <a:latin typeface="+mn-ea"/>
              </a:rPr>
              <a:t>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4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92098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79669F1-0050-EA4F-9543-044C57D4A6CD}"/>
              </a:ext>
            </a:extLst>
          </p:cNvPr>
          <p:cNvSpPr/>
          <p:nvPr/>
        </p:nvSpPr>
        <p:spPr>
          <a:xfrm>
            <a:off x="2716413" y="474226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direct route</a:t>
            </a:r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554B62B-82BC-C646-9F18-0CAACD9D1B85}"/>
              </a:ext>
            </a:extLst>
          </p:cNvPr>
          <p:cNvSpPr/>
          <p:nvPr/>
        </p:nvSpPr>
        <p:spPr>
          <a:xfrm>
            <a:off x="3491880" y="84355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9A5067-0719-DD45-A0AB-07B366766345}"/>
              </a:ext>
            </a:extLst>
          </p:cNvPr>
          <p:cNvSpPr/>
          <p:nvPr/>
        </p:nvSpPr>
        <p:spPr>
          <a:xfrm>
            <a:off x="1835696" y="627534"/>
            <a:ext cx="54543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T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raverse all cities</a:t>
            </a:r>
          </a:p>
          <a:p>
            <a:pPr algn="ctr"/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U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pdate the minimal distance from last loop‘s result, used for </a:t>
            </a:r>
            <a:r>
              <a:rPr lang="en-US" altLang="zh-Hans" dirty="0">
                <a:solidFill>
                  <a:srgbClr val="4E9072"/>
                </a:solidFill>
                <a:latin typeface="Monaco" pitchFamily="2" charset="0"/>
              </a:rPr>
              <a:t>current</a:t>
            </a:r>
            <a:r>
              <a:rPr lang="zh-Hans" altLang="en-US" dirty="0">
                <a:solidFill>
                  <a:srgbClr val="4E9072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loop</a:t>
            </a:r>
          </a:p>
          <a:p>
            <a:pPr algn="ctr"/>
            <a:r>
              <a:rPr lang="en-US" altLang="zh-Hans" dirty="0">
                <a:solidFill>
                  <a:srgbClr val="4E9072"/>
                </a:solidFill>
                <a:effectLst/>
                <a:latin typeface="Monaco" pitchFamily="2" charset="0"/>
              </a:rPr>
              <a:t>Because</a:t>
            </a:r>
          </a:p>
          <a:p>
            <a:pPr algn="ctr"/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] </a:t>
            </a:r>
            <a:r>
              <a:rPr lang="en-US" altLang="zh-Hans" dirty="0">
                <a:latin typeface="Monaco" pitchFamily="2" charset="0"/>
              </a:rPr>
              <a:t>&lt;=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 - 1]</a:t>
            </a:r>
            <a:endParaRPr lang="en-US" dirty="0">
              <a:solidFill>
                <a:srgbClr val="4E9072"/>
              </a:solidFill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2B916-68AC-DE4A-9D2A-20159F594FFB}"/>
              </a:ext>
            </a:extLst>
          </p:cNvPr>
          <p:cNvSpPr/>
          <p:nvPr/>
        </p:nvSpPr>
        <p:spPr>
          <a:xfrm>
            <a:off x="2276872" y="23557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for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 = 0;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 &lt;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n</a:t>
            </a:r>
            <a:r>
              <a:rPr lang="en-US" dirty="0">
                <a:latin typeface="Monaco" pitchFamily="2" charset="0"/>
              </a:rPr>
              <a:t>;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 err="1">
                <a:latin typeface="Monaco" pitchFamily="2" charset="0"/>
              </a:rPr>
              <a:t>++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solidFill>
                  <a:srgbClr val="7E504F"/>
                </a:solidFill>
                <a:latin typeface="Monaco" pitchFamily="2" charset="0"/>
              </a:rPr>
              <a:t> 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] =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j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 - 1];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5B780-D811-6847-AD05-96ECD7D7B3E0}"/>
              </a:ext>
            </a:extLst>
          </p:cNvPr>
          <p:cNvSpPr txBox="1"/>
          <p:nvPr/>
        </p:nvSpPr>
        <p:spPr>
          <a:xfrm>
            <a:off x="2014557" y="3651870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If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get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city</a:t>
            </a:r>
            <a:r>
              <a:rPr lang="zh-Hans" altLang="en-US" dirty="0"/>
              <a:t> </a:t>
            </a:r>
            <a:r>
              <a:rPr lang="en-US" altLang="zh-Hans" dirty="0"/>
              <a:t>X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 err="1"/>
              <a:t>i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en-US" altLang="zh-Hans" dirty="0"/>
              <a:t>stops,</a:t>
            </a:r>
          </a:p>
          <a:p>
            <a:r>
              <a:rPr lang="en-US" altLang="zh-Hans" dirty="0"/>
              <a:t>then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at</a:t>
            </a:r>
            <a:r>
              <a:rPr lang="zh-Hans" altLang="en-US" dirty="0"/>
              <a:t> </a:t>
            </a:r>
            <a:r>
              <a:rPr lang="en-US" altLang="zh-Hans" dirty="0"/>
              <a:t>least</a:t>
            </a:r>
            <a:r>
              <a:rPr lang="zh-Hans" altLang="en-US" dirty="0"/>
              <a:t> </a:t>
            </a:r>
            <a:r>
              <a:rPr lang="en-US" altLang="zh-Hans" dirty="0"/>
              <a:t>do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same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zh-Hans" altLang="en-US" dirty="0"/>
              <a:t> </a:t>
            </a:r>
            <a:r>
              <a:rPr lang="en-US" altLang="zh-Hans" dirty="0"/>
              <a:t>stops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20543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79669F1-0050-EA4F-9543-044C57D4A6CD}"/>
              </a:ext>
            </a:extLst>
          </p:cNvPr>
          <p:cNvSpPr/>
          <p:nvPr/>
        </p:nvSpPr>
        <p:spPr>
          <a:xfrm>
            <a:off x="3959023" y="417374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Firstly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carry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over</a:t>
            </a:r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554B62B-82BC-C646-9F18-0CAACD9D1B85}"/>
              </a:ext>
            </a:extLst>
          </p:cNvPr>
          <p:cNvSpPr/>
          <p:nvPr/>
        </p:nvSpPr>
        <p:spPr>
          <a:xfrm>
            <a:off x="5004048" y="95914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78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FB588-53D5-4047-B442-0A66D7182F05}"/>
              </a:ext>
            </a:extLst>
          </p:cNvPr>
          <p:cNvSpPr/>
          <p:nvPr/>
        </p:nvSpPr>
        <p:spPr>
          <a:xfrm>
            <a:off x="971600" y="1203598"/>
            <a:ext cx="70567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// greedily update all routes</a:t>
            </a:r>
          </a:p>
          <a:p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for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[]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 :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flights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if</a:t>
            </a:r>
            <a:r>
              <a:rPr lang="en-US" dirty="0">
                <a:latin typeface="Monaco" pitchFamily="2" charset="0"/>
              </a:rPr>
              <a:t> 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[0]][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 - 1] == </a:t>
            </a:r>
            <a:r>
              <a:rPr lang="en-US" dirty="0" err="1">
                <a:latin typeface="Monaco" pitchFamily="2" charset="0"/>
              </a:rPr>
              <a:t>Integer.</a:t>
            </a:r>
            <a:r>
              <a:rPr lang="en-US" dirty="0" err="1">
                <a:solidFill>
                  <a:srgbClr val="0326CC"/>
                </a:solidFill>
                <a:latin typeface="Monaco" pitchFamily="2" charset="0"/>
              </a:rPr>
              <a:t>MAX_VALUE</a:t>
            </a:r>
            <a:r>
              <a:rPr lang="en-US" dirty="0">
                <a:latin typeface="Monaco" pitchFamily="2" charset="0"/>
              </a:rPr>
              <a:t>) {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931A68"/>
                </a:solidFill>
                <a:latin typeface="Monaco" pitchFamily="2" charset="0"/>
              </a:rPr>
              <a:t>continue</a:t>
            </a:r>
            <a:r>
              <a:rPr lang="en-US" dirty="0">
                <a:solidFill>
                  <a:srgbClr val="000000"/>
                </a:solidFill>
                <a:latin typeface="Monaco" pitchFamily="2" charset="0"/>
              </a:rPr>
              <a:t>; </a:t>
            </a:r>
            <a:r>
              <a:rPr lang="en-US" dirty="0">
                <a:solidFill>
                  <a:srgbClr val="4E9072"/>
                </a:solidFill>
                <a:latin typeface="Monaco" pitchFamily="2" charset="0"/>
              </a:rPr>
              <a:t>// no route to this point</a:t>
            </a:r>
          </a:p>
          <a:p>
            <a:r>
              <a:rPr lang="zh-Hans" altLang="en-US" dirty="0">
                <a:latin typeface="Monaco" pitchFamily="2" charset="0"/>
              </a:rPr>
              <a:t>  </a:t>
            </a:r>
            <a:r>
              <a:rPr lang="en-US" dirty="0">
                <a:latin typeface="Monaco" pitchFamily="2" charset="0"/>
              </a:rPr>
              <a:t>}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dest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[1];</a:t>
            </a:r>
          </a:p>
          <a:p>
            <a:r>
              <a:rPr lang="zh-Hans" altLang="en-US" dirty="0">
                <a:solidFill>
                  <a:srgbClr val="931A68"/>
                </a:solidFill>
                <a:latin typeface="Monaco" pitchFamily="2" charset="0"/>
              </a:rPr>
              <a:t>  </a:t>
            </a:r>
            <a:r>
              <a:rPr lang="en-US" dirty="0" err="1">
                <a:solidFill>
                  <a:srgbClr val="931A68"/>
                </a:solidFill>
                <a:latin typeface="Monaco" pitchFamily="2" charset="0"/>
              </a:rPr>
              <a:t>int</a:t>
            </a:r>
            <a:r>
              <a:rPr lang="en-US" dirty="0">
                <a:latin typeface="Monaco" pitchFamily="2" charset="0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cost</a:t>
            </a:r>
            <a:r>
              <a:rPr lang="en-US" dirty="0">
                <a:latin typeface="Monaco" pitchFamily="2" charset="0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[2];</a:t>
            </a:r>
          </a:p>
          <a:p>
            <a:r>
              <a:rPr lang="zh-Hans" altLang="en-US" dirty="0">
                <a:solidFill>
                  <a:srgbClr val="7E504F"/>
                </a:solidFill>
                <a:latin typeface="Monaco" pitchFamily="2" charset="0"/>
              </a:rPr>
              <a:t> 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dest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] = </a:t>
            </a:r>
            <a:r>
              <a:rPr lang="en-US" dirty="0" err="1">
                <a:latin typeface="Monaco" pitchFamily="2" charset="0"/>
              </a:rPr>
              <a:t>Math.min</a:t>
            </a:r>
            <a:r>
              <a:rPr lang="en-US" dirty="0">
                <a:latin typeface="Monaco" pitchFamily="2" charset="0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dest</a:t>
            </a:r>
            <a:r>
              <a:rPr lang="en-US" dirty="0">
                <a:latin typeface="Monaco" pitchFamily="2" charset="0"/>
              </a:rPr>
              <a:t>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],</a:t>
            </a:r>
          </a:p>
          <a:p>
            <a:r>
              <a:rPr lang="zh-Hans" altLang="en-US" dirty="0">
                <a:solidFill>
                  <a:srgbClr val="7E504F"/>
                </a:solidFill>
                <a:latin typeface="Monaco" pitchFamily="2" charset="0"/>
              </a:rPr>
              <a:t>       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dp</a:t>
            </a:r>
            <a:r>
              <a:rPr lang="en-US" dirty="0">
                <a:latin typeface="Monaco" pitchFamily="2" charset="0"/>
              </a:rPr>
              <a:t>[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f</a:t>
            </a:r>
            <a:r>
              <a:rPr lang="en-US" dirty="0">
                <a:latin typeface="Monaco" pitchFamily="2" charset="0"/>
              </a:rPr>
              <a:t>[0]][</a:t>
            </a:r>
            <a:r>
              <a:rPr lang="en-US" dirty="0" err="1">
                <a:solidFill>
                  <a:srgbClr val="7E504F"/>
                </a:solidFill>
                <a:latin typeface="Monaco" pitchFamily="2" charset="0"/>
              </a:rPr>
              <a:t>i</a:t>
            </a:r>
            <a:r>
              <a:rPr lang="en-US" dirty="0">
                <a:latin typeface="Monaco" pitchFamily="2" charset="0"/>
              </a:rPr>
              <a:t> - 1] + </a:t>
            </a:r>
            <a:r>
              <a:rPr lang="en-US" dirty="0">
                <a:solidFill>
                  <a:srgbClr val="7E504F"/>
                </a:solidFill>
                <a:latin typeface="Monaco" pitchFamily="2" charset="0"/>
              </a:rPr>
              <a:t>cost</a:t>
            </a:r>
            <a:r>
              <a:rPr lang="en-US" dirty="0">
                <a:latin typeface="Monaco" pitchFamily="2" charset="0"/>
              </a:rPr>
              <a:t>);</a:t>
            </a:r>
          </a:p>
          <a:p>
            <a:r>
              <a:rPr lang="en-US" dirty="0">
                <a:latin typeface="Monaco" pitchFamily="2" charset="0"/>
              </a:rPr>
              <a:t>}</a:t>
            </a:r>
            <a:endParaRPr lang="en-US" dirty="0"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E45561-C89D-3E4D-A59E-EEB6AA77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251"/>
            <a:ext cx="9144000" cy="4212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916761-F36D-484C-BCFA-EF0DD3F29948}"/>
              </a:ext>
            </a:extLst>
          </p:cNvPr>
          <p:cNvSpPr/>
          <p:nvPr/>
        </p:nvSpPr>
        <p:spPr>
          <a:xfrm>
            <a:off x="5364088" y="267494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Mock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186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412958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5004048" y="915566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4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2698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5004048" y="915566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8E79B-8C0C-824B-8352-B5C12BB9E1E4}"/>
              </a:ext>
            </a:extLst>
          </p:cNvPr>
          <p:cNvSpPr txBox="1"/>
          <p:nvPr/>
        </p:nvSpPr>
        <p:spPr>
          <a:xfrm>
            <a:off x="4465826" y="54623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8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255686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5004048" y="915566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046AC-55B7-7841-9D5A-DDAF9002B76D}"/>
              </a:ext>
            </a:extLst>
          </p:cNvPr>
          <p:cNvSpPr txBox="1"/>
          <p:nvPr/>
        </p:nvSpPr>
        <p:spPr>
          <a:xfrm>
            <a:off x="4477047" y="51487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 </a:t>
            </a:r>
            <a:r>
              <a:rPr lang="en-US" altLang="zh-Hans" dirty="0">
                <a:sym typeface="Wingdings" pitchFamily="2" charset="2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3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56739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5004048" y="915566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5A064-E229-D54E-B4B7-CF38BD470A5D}"/>
              </a:ext>
            </a:extLst>
          </p:cNvPr>
          <p:cNvSpPr txBox="1"/>
          <p:nvPr/>
        </p:nvSpPr>
        <p:spPr>
          <a:xfrm>
            <a:off x="4477047" y="51487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 </a:t>
            </a:r>
            <a:r>
              <a:rPr lang="en-US" altLang="zh-Hans" dirty="0">
                <a:sym typeface="Wingdings" pitchFamily="2" charset="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31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264683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6588224" y="84355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FC24E-B0D3-F24E-87F9-A69F57EC6E9D}"/>
              </a:ext>
            </a:extLst>
          </p:cNvPr>
          <p:cNvSpPr/>
          <p:nvPr/>
        </p:nvSpPr>
        <p:spPr>
          <a:xfrm>
            <a:off x="5399183" y="330210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Firstly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carry</a:t>
            </a:r>
            <a:r>
              <a:rPr lang="zh-Hans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000000"/>
                </a:solidFill>
                <a:latin typeface="Monaco" pitchFamily="2" charset="0"/>
              </a:rPr>
              <a:t>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85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42806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6588224" y="84355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08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74770E-076C-2344-ABC0-767CB281C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354699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Down Arrow 3">
            <a:extLst>
              <a:ext uri="{FF2B5EF4-FFF2-40B4-BE49-F238E27FC236}">
                <a16:creationId xmlns:a16="http://schemas.microsoft.com/office/drawing/2014/main" id="{DC73A145-F237-684D-9CFE-0638243BF3F0}"/>
              </a:ext>
            </a:extLst>
          </p:cNvPr>
          <p:cNvSpPr/>
          <p:nvPr/>
        </p:nvSpPr>
        <p:spPr>
          <a:xfrm>
            <a:off x="6588224" y="84355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7273D-9896-8C49-847A-AF756B54A097}"/>
              </a:ext>
            </a:extLst>
          </p:cNvPr>
          <p:cNvSpPr txBox="1"/>
          <p:nvPr/>
        </p:nvSpPr>
        <p:spPr>
          <a:xfrm>
            <a:off x="5820772" y="370860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/>
              <a:t>0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</a:t>
            </a:r>
            <a:r>
              <a:rPr lang="zh-Hans" altLang="en-US" dirty="0"/>
              <a:t> </a:t>
            </a:r>
            <a:r>
              <a:rPr lang="en-US" altLang="zh-Hans" dirty="0"/>
              <a:t>3</a:t>
            </a:r>
            <a:r>
              <a:rPr lang="zh-Hans" altLang="en-US" dirty="0"/>
              <a:t> </a:t>
            </a:r>
            <a:r>
              <a:rPr lang="zh-Hans" altLang="en-US" dirty="0">
                <a:sym typeface="Wingdings" pitchFamily="2" charset="2"/>
              </a:rPr>
              <a:t> </a:t>
            </a:r>
            <a:r>
              <a:rPr lang="en-US" altLang="zh-Hans" dirty="0">
                <a:sym typeface="Wingdings" pitchFamily="2" charset="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9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61F422-7980-2D4C-95E7-97D691C4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" y="0"/>
            <a:ext cx="91426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3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161A1-C3A8-EF4F-8FC8-6CBF6278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18"/>
            <a:ext cx="9144000" cy="4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14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63794A-9427-BE42-A617-C4AD5F65B6E7}"/>
              </a:ext>
            </a:extLst>
          </p:cNvPr>
          <p:cNvSpPr/>
          <p:nvPr/>
        </p:nvSpPr>
        <p:spPr>
          <a:xfrm>
            <a:off x="2555776" y="267494"/>
            <a:ext cx="415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(Bonus)</a:t>
            </a:r>
            <a:endParaRPr lang="en-US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3AD313-3E6E-7441-846F-52CBA8A16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95721"/>
              </p:ext>
            </p:extLst>
          </p:nvPr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Curved Right Arrow 3">
            <a:extLst>
              <a:ext uri="{FF2B5EF4-FFF2-40B4-BE49-F238E27FC236}">
                <a16:creationId xmlns:a16="http://schemas.microsoft.com/office/drawing/2014/main" id="{32408E68-777A-2C4E-AA41-E718293E92F1}"/>
              </a:ext>
            </a:extLst>
          </p:cNvPr>
          <p:cNvSpPr/>
          <p:nvPr/>
        </p:nvSpPr>
        <p:spPr>
          <a:xfrm rot="5400000">
            <a:off x="5832140" y="375506"/>
            <a:ext cx="468052" cy="1692188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1946D-6885-D447-B9F2-E4E7135AAD90}"/>
              </a:ext>
            </a:extLst>
          </p:cNvPr>
          <p:cNvSpPr txBox="1"/>
          <p:nvPr/>
        </p:nvSpPr>
        <p:spPr>
          <a:xfrm>
            <a:off x="2915816" y="4083918"/>
            <a:ext cx="3955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000" b="1" dirty="0">
                <a:solidFill>
                  <a:srgbClr val="ED4500"/>
                </a:solidFill>
              </a:rPr>
              <a:t>We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only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need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previous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column</a:t>
            </a:r>
            <a:endParaRPr lang="en-US" sz="2000" b="1" dirty="0">
              <a:solidFill>
                <a:srgbClr val="ED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4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133A9F-3AD3-3A41-A623-4BB76535CB36}"/>
              </a:ext>
            </a:extLst>
          </p:cNvPr>
          <p:cNvGrpSpPr/>
          <p:nvPr/>
        </p:nvGrpSpPr>
        <p:grpSpPr>
          <a:xfrm>
            <a:off x="0" y="409158"/>
            <a:ext cx="9144000" cy="4337290"/>
            <a:chOff x="0" y="409158"/>
            <a:chExt cx="9144000" cy="4337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F21011-0258-8040-836C-EC0A4DFB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09158"/>
              <a:ext cx="9144000" cy="43251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034D89-BA62-C24E-834A-BEB15B602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478256"/>
              <a:ext cx="2987734" cy="4268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46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63794A-9427-BE42-A617-C4AD5F65B6E7}"/>
              </a:ext>
            </a:extLst>
          </p:cNvPr>
          <p:cNvSpPr/>
          <p:nvPr/>
        </p:nvSpPr>
        <p:spPr>
          <a:xfrm>
            <a:off x="2555776" y="267494"/>
            <a:ext cx="415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(Bonus)</a:t>
            </a:r>
            <a:endParaRPr lang="en-US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3AD313-3E6E-7441-846F-52CBA8A1677B}"/>
              </a:ext>
            </a:extLst>
          </p:cNvPr>
          <p:cNvGraphicFramePr>
            <a:graphicFrameLocks noGrp="1"/>
          </p:cNvGraphicFramePr>
          <p:nvPr/>
        </p:nvGraphicFramePr>
        <p:xfrm>
          <a:off x="1403648" y="1563638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4" name="Curved Right Arrow 3">
            <a:extLst>
              <a:ext uri="{FF2B5EF4-FFF2-40B4-BE49-F238E27FC236}">
                <a16:creationId xmlns:a16="http://schemas.microsoft.com/office/drawing/2014/main" id="{32408E68-777A-2C4E-AA41-E718293E92F1}"/>
              </a:ext>
            </a:extLst>
          </p:cNvPr>
          <p:cNvSpPr/>
          <p:nvPr/>
        </p:nvSpPr>
        <p:spPr>
          <a:xfrm rot="5400000">
            <a:off x="5832140" y="375506"/>
            <a:ext cx="468052" cy="1692188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1946D-6885-D447-B9F2-E4E7135AAD90}"/>
              </a:ext>
            </a:extLst>
          </p:cNvPr>
          <p:cNvSpPr txBox="1"/>
          <p:nvPr/>
        </p:nvSpPr>
        <p:spPr>
          <a:xfrm>
            <a:off x="1247292" y="4083918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solidFill>
                  <a:srgbClr val="ED4500"/>
                </a:solidFill>
              </a:rPr>
              <a:t>Two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dimensional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array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zh-Hans" altLang="en-US" sz="2000" dirty="0">
                <a:sym typeface="Wingdings" pitchFamily="2" charset="2"/>
              </a:rPr>
              <a:t>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One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dimensional</a:t>
            </a:r>
            <a:r>
              <a:rPr lang="zh-Hans" altLang="en-US" sz="2000" b="1" dirty="0">
                <a:solidFill>
                  <a:srgbClr val="ED4500"/>
                </a:solidFill>
              </a:rPr>
              <a:t> </a:t>
            </a:r>
            <a:r>
              <a:rPr lang="en-US" altLang="zh-Hans" sz="2000" b="1" dirty="0">
                <a:solidFill>
                  <a:srgbClr val="ED4500"/>
                </a:solidFill>
              </a:rPr>
              <a:t>array</a:t>
            </a:r>
            <a:endParaRPr lang="en-US" sz="2000" b="1" dirty="0">
              <a:solidFill>
                <a:srgbClr val="ED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633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7D328-4B2C-184B-A63C-03B676B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66"/>
            <a:ext cx="9144000" cy="4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2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63794A-9427-BE42-A617-C4AD5F65B6E7}"/>
              </a:ext>
            </a:extLst>
          </p:cNvPr>
          <p:cNvSpPr/>
          <p:nvPr/>
        </p:nvSpPr>
        <p:spPr>
          <a:xfrm>
            <a:off x="2555776" y="267494"/>
            <a:ext cx="415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）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Space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Improvement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(Bonus)</a:t>
            </a:r>
            <a:endParaRPr lang="en-US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3AD313-3E6E-7441-846F-52CBA8A16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362486"/>
              </p:ext>
            </p:extLst>
          </p:nvPr>
        </p:nvGraphicFramePr>
        <p:xfrm>
          <a:off x="1403648" y="2139702"/>
          <a:ext cx="6096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81421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66267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339291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282416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stops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351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00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95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42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09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City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dirty="0"/>
                        <a:t>MAX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62280"/>
                  </a:ext>
                </a:extLst>
              </a:tr>
            </a:tbl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EA3517E4-ACF3-F047-956E-F937AB705A30}"/>
              </a:ext>
            </a:extLst>
          </p:cNvPr>
          <p:cNvSpPr/>
          <p:nvPr/>
        </p:nvSpPr>
        <p:spPr>
          <a:xfrm>
            <a:off x="5076056" y="156363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7B36B02-3793-1B4C-867C-82596843C504}"/>
              </a:ext>
            </a:extLst>
          </p:cNvPr>
          <p:cNvSpPr/>
          <p:nvPr/>
        </p:nvSpPr>
        <p:spPr>
          <a:xfrm>
            <a:off x="6706336" y="1563638"/>
            <a:ext cx="288032" cy="43204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4441FA-3C5D-B448-9B71-DE8302E91663}"/>
              </a:ext>
            </a:extLst>
          </p:cNvPr>
          <p:cNvSpPr/>
          <p:nvPr/>
        </p:nvSpPr>
        <p:spPr>
          <a:xfrm>
            <a:off x="4631056" y="561623"/>
            <a:ext cx="124522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Han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</a:t>
            </a:r>
            <a:r>
              <a:rPr lang="en-US" altLang="zh-Han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</a:t>
            </a:r>
            <a:endParaRPr lang="en-US" altLang="zh-Han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altLang="zh-Han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prev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091A3-1833-2C45-97CF-401DFBA63C98}"/>
              </a:ext>
            </a:extLst>
          </p:cNvPr>
          <p:cNvSpPr/>
          <p:nvPr/>
        </p:nvSpPr>
        <p:spPr>
          <a:xfrm>
            <a:off x="6337232" y="906854"/>
            <a:ext cx="10262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next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275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9539B-698D-D44E-AEDD-8E498FC8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92100"/>
            <a:ext cx="87249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78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32F2D-AAB1-3347-B074-919B9E28F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68"/>
            <a:ext cx="9144000" cy="44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9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刷痕banner矢量素材0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239" y="577009"/>
            <a:ext cx="7120052" cy="211789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2304661" y="1212777"/>
            <a:ext cx="4716000" cy="846354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3600" b="1" spc="-150" dirty="0" err="1">
                <a:solidFill>
                  <a:schemeClr val="bg1"/>
                </a:solidFill>
                <a:latin typeface="+mj-ea"/>
                <a:ea typeface="+mj-ea"/>
              </a:rPr>
              <a:t>Xcode</a:t>
            </a:r>
            <a:r>
              <a:rPr lang="en-US" altLang="zh-CN" sz="3600" b="1" spc="-150" dirty="0">
                <a:solidFill>
                  <a:schemeClr val="bg1"/>
                </a:solidFill>
                <a:latin typeface="+mj-ea"/>
                <a:ea typeface="+mj-ea"/>
              </a:rPr>
              <a:t>  Career Service</a:t>
            </a:r>
            <a:endParaRPr lang="zh-CN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3928" y="3472650"/>
            <a:ext cx="439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有任何问题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，</a:t>
            </a:r>
            <a:r>
              <a:rPr lang="zh-Hans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请咨询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  <a:hlinkClick r:id="rId5"/>
              </a:rPr>
              <a:t>xc0d3@outlook.com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C:\Users\Administrator\Desktop\xcode订阅号二维码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33" y="2859642"/>
            <a:ext cx="1872348" cy="187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38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AB104D-62A0-8842-B791-C22752C1592B}"/>
              </a:ext>
            </a:extLst>
          </p:cNvPr>
          <p:cNvGrpSpPr/>
          <p:nvPr/>
        </p:nvGrpSpPr>
        <p:grpSpPr>
          <a:xfrm>
            <a:off x="1354" y="0"/>
            <a:ext cx="9141291" cy="5143500"/>
            <a:chOff x="1354" y="0"/>
            <a:chExt cx="9141291" cy="5143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5AABE3-16BB-4E4F-80E5-64477A3F0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" y="0"/>
              <a:ext cx="9141291" cy="5143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62CBB2-8B70-2B46-89D1-6F0EF9FFDE65}"/>
                </a:ext>
              </a:extLst>
            </p:cNvPr>
            <p:cNvSpPr/>
            <p:nvPr/>
          </p:nvSpPr>
          <p:spPr>
            <a:xfrm>
              <a:off x="2577408" y="3939902"/>
              <a:ext cx="526298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K Edit Distance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23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D3E8CD-9DDD-4A4D-9D32-99CC70E80970}"/>
              </a:ext>
            </a:extLst>
          </p:cNvPr>
          <p:cNvSpPr/>
          <p:nvPr/>
        </p:nvSpPr>
        <p:spPr>
          <a:xfrm>
            <a:off x="899592" y="555526"/>
            <a:ext cx="7560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FMono-Regular"/>
              </a:rPr>
              <a:t>Given a set of strings which just has lower case letters and a target string</a:t>
            </a:r>
          </a:p>
          <a:p>
            <a:r>
              <a:rPr lang="en-US" sz="2000" dirty="0">
                <a:latin typeface="SFMono-Regular"/>
              </a:rPr>
              <a:t>Output all the strings for each the edit distance with the target no greater than k</a:t>
            </a:r>
          </a:p>
          <a:p>
            <a:endParaRPr lang="en-US" sz="2000" dirty="0">
              <a:solidFill>
                <a:srgbClr val="6A737D"/>
              </a:solidFill>
              <a:latin typeface="SFMono-Regular"/>
            </a:endParaRPr>
          </a:p>
          <a:p>
            <a:r>
              <a:rPr lang="en-US" sz="2000" dirty="0">
                <a:latin typeface="SFMono-Regular"/>
              </a:rPr>
              <a:t>You have the following 3 operations permitted on a word:</a:t>
            </a:r>
          </a:p>
          <a:p>
            <a:r>
              <a:rPr lang="en-US" sz="2000" dirty="0">
                <a:latin typeface="SFMono-Regular"/>
              </a:rPr>
              <a:t>Insert a character</a:t>
            </a:r>
          </a:p>
          <a:p>
            <a:r>
              <a:rPr lang="en-US" sz="2000" dirty="0">
                <a:latin typeface="SFMono-Regular"/>
              </a:rPr>
              <a:t>Delete a character</a:t>
            </a:r>
          </a:p>
          <a:p>
            <a:r>
              <a:rPr lang="en-US" sz="2000" dirty="0">
                <a:latin typeface="SFMono-Regular"/>
              </a:rPr>
              <a:t>Replace a character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3E179-6175-3A43-8631-BB3C53FD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643758"/>
            <a:ext cx="19002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D3E8CD-9DDD-4A4D-9D32-99CC70E80970}"/>
              </a:ext>
            </a:extLst>
          </p:cNvPr>
          <p:cNvSpPr/>
          <p:nvPr/>
        </p:nvSpPr>
        <p:spPr>
          <a:xfrm>
            <a:off x="899592" y="555526"/>
            <a:ext cx="7560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SFMono-Regular"/>
              </a:rPr>
              <a:t>Example</a:t>
            </a:r>
          </a:p>
          <a:p>
            <a:endParaRPr lang="en-US" sz="2000" b="1" dirty="0">
              <a:solidFill>
                <a:srgbClr val="0070C0"/>
              </a:solidFill>
              <a:latin typeface="SFMono-Regular"/>
            </a:endParaRPr>
          </a:p>
          <a:p>
            <a:r>
              <a:rPr lang="en-US" sz="2000" dirty="0">
                <a:latin typeface="SFMono-Regular"/>
              </a:rPr>
              <a:t>Given words = ["</a:t>
            </a:r>
            <a:r>
              <a:rPr lang="en-US" sz="2000" dirty="0" err="1">
                <a:latin typeface="SFMono-Regular"/>
              </a:rPr>
              <a:t>abc</a:t>
            </a:r>
            <a:r>
              <a:rPr lang="en-US" sz="2000" dirty="0">
                <a:latin typeface="SFMono-Regular"/>
              </a:rPr>
              <a:t>", "</a:t>
            </a:r>
            <a:r>
              <a:rPr lang="en-US" sz="2000" dirty="0" err="1">
                <a:latin typeface="SFMono-Regular"/>
              </a:rPr>
              <a:t>abd</a:t>
            </a:r>
            <a:r>
              <a:rPr lang="en-US" sz="2000" dirty="0">
                <a:latin typeface="SFMono-Regular"/>
              </a:rPr>
              <a:t>", "</a:t>
            </a:r>
            <a:r>
              <a:rPr lang="en-US" sz="2000" dirty="0" err="1">
                <a:latin typeface="SFMono-Regular"/>
              </a:rPr>
              <a:t>abcd</a:t>
            </a:r>
            <a:r>
              <a:rPr lang="en-US" sz="2000" dirty="0">
                <a:latin typeface="SFMono-Regular"/>
              </a:rPr>
              <a:t>", "</a:t>
            </a:r>
            <a:r>
              <a:rPr lang="en-US" sz="2000" dirty="0" err="1">
                <a:latin typeface="SFMono-Regular"/>
              </a:rPr>
              <a:t>adc</a:t>
            </a:r>
            <a:r>
              <a:rPr lang="en-US" sz="2000" dirty="0">
                <a:latin typeface="SFMono-Regular"/>
              </a:rPr>
              <a:t>”, “ad”, “a”] and target = "ac”</a:t>
            </a:r>
          </a:p>
          <a:p>
            <a:r>
              <a:rPr lang="en-US" sz="2000" dirty="0">
                <a:latin typeface="SFMono-Regular"/>
              </a:rPr>
              <a:t>k = 1</a:t>
            </a:r>
          </a:p>
          <a:p>
            <a:r>
              <a:rPr lang="en-US" sz="2000" dirty="0">
                <a:latin typeface="SFMono-Regular"/>
              </a:rPr>
              <a:t>Return ["</a:t>
            </a:r>
            <a:r>
              <a:rPr lang="en-US" sz="2000" dirty="0" err="1">
                <a:latin typeface="SFMono-Regular"/>
              </a:rPr>
              <a:t>abc</a:t>
            </a:r>
            <a:r>
              <a:rPr lang="en-US" sz="2000" dirty="0">
                <a:latin typeface="SFMono-Regular"/>
              </a:rPr>
              <a:t>", "</a:t>
            </a:r>
            <a:r>
              <a:rPr lang="en-US" sz="2000" dirty="0" err="1">
                <a:latin typeface="SFMono-Regular"/>
              </a:rPr>
              <a:t>adc</a:t>
            </a:r>
            <a:r>
              <a:rPr lang="en-US" sz="2000" dirty="0">
                <a:latin typeface="SFMono-Regular"/>
              </a:rPr>
              <a:t>”, “ad”]</a:t>
            </a:r>
          </a:p>
          <a:p>
            <a:endParaRPr lang="en-US" sz="2000" dirty="0">
              <a:latin typeface="SFMono-Regular"/>
            </a:endParaRPr>
          </a:p>
          <a:p>
            <a:r>
              <a:rPr lang="en-US" sz="2000" dirty="0">
                <a:latin typeface="SFMono-Regular"/>
              </a:rPr>
              <a:t>"</a:t>
            </a:r>
            <a:r>
              <a:rPr lang="en-US" sz="2000" dirty="0" err="1">
                <a:latin typeface="SFMono-Regular"/>
              </a:rPr>
              <a:t>abc</a:t>
            </a:r>
            <a:r>
              <a:rPr lang="en-US" sz="2000" dirty="0">
                <a:latin typeface="SFMono-Regular"/>
              </a:rPr>
              <a:t>” =&gt; delete “b” =&gt; “ac”	</a:t>
            </a:r>
          </a:p>
          <a:p>
            <a:r>
              <a:rPr lang="en-US" sz="2000" dirty="0">
                <a:latin typeface="SFMono-Regular"/>
              </a:rPr>
              <a:t>"</a:t>
            </a:r>
            <a:r>
              <a:rPr lang="en-US" sz="2000" dirty="0" err="1">
                <a:latin typeface="SFMono-Regular"/>
              </a:rPr>
              <a:t>abd</a:t>
            </a:r>
            <a:r>
              <a:rPr lang="en-US" sz="2000" dirty="0">
                <a:latin typeface="SFMono-Regular"/>
              </a:rPr>
              <a:t>”</a:t>
            </a:r>
          </a:p>
          <a:p>
            <a:r>
              <a:rPr lang="en-US" sz="2000" dirty="0">
                <a:latin typeface="SFMono-Regular"/>
              </a:rPr>
              <a:t>"</a:t>
            </a:r>
            <a:r>
              <a:rPr lang="en-US" sz="2000" dirty="0" err="1">
                <a:latin typeface="SFMono-Regular"/>
              </a:rPr>
              <a:t>abcd</a:t>
            </a:r>
            <a:r>
              <a:rPr lang="en-US" sz="2000" dirty="0">
                <a:latin typeface="SFMono-Regular"/>
              </a:rPr>
              <a:t>”</a:t>
            </a:r>
          </a:p>
          <a:p>
            <a:r>
              <a:rPr lang="en-US" sz="2000" dirty="0">
                <a:latin typeface="SFMono-Regular"/>
              </a:rPr>
              <a:t>"</a:t>
            </a:r>
            <a:r>
              <a:rPr lang="en-US" sz="2000" dirty="0" err="1">
                <a:latin typeface="SFMono-Regular"/>
              </a:rPr>
              <a:t>adc</a:t>
            </a:r>
            <a:r>
              <a:rPr lang="en-US" sz="2000" dirty="0">
                <a:latin typeface="SFMono-Regular"/>
              </a:rPr>
              <a:t>” =&gt; delete “d” =&gt; “ac”</a:t>
            </a:r>
          </a:p>
          <a:p>
            <a:r>
              <a:rPr lang="en-US" sz="2000" dirty="0">
                <a:latin typeface="SFMono-Regular"/>
              </a:rPr>
              <a:t>“ad” =&gt; replace “d” with “c” =&gt; “ac”</a:t>
            </a:r>
          </a:p>
          <a:p>
            <a:r>
              <a:rPr lang="en-US" sz="2000" dirty="0">
                <a:latin typeface="SFMono-Regular"/>
              </a:rPr>
              <a:t>“a” =&gt; add “c” =&gt; “ac”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A4DC9-3F82-DA48-9A5B-0E7F9A31A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274204"/>
            <a:ext cx="1900259" cy="2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67E4D1-D2E7-DE40-80B5-93E564D7286F}"/>
              </a:ext>
            </a:extLst>
          </p:cNvPr>
          <p:cNvSpPr/>
          <p:nvPr/>
        </p:nvSpPr>
        <p:spPr>
          <a:xfrm>
            <a:off x="1259632" y="1491630"/>
            <a:ext cx="71287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For each word in the list, calculate the edit distance with the target word.</a:t>
            </a:r>
          </a:p>
          <a:p>
            <a:endParaRPr lang="en-US" dirty="0">
              <a:solidFill>
                <a:srgbClr val="4F76CB"/>
              </a:solidFill>
              <a:latin typeface="Monaco" pitchFamily="2" charset="0"/>
            </a:endParaRPr>
          </a:p>
          <a:p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If it is equal or less than k, output to the result list. </a:t>
            </a:r>
          </a:p>
          <a:p>
            <a:endParaRPr lang="en-US" dirty="0">
              <a:solidFill>
                <a:srgbClr val="4F76CB"/>
              </a:solidFill>
              <a:latin typeface="Monaco" pitchFamily="2" charset="0"/>
            </a:endParaRPr>
          </a:p>
          <a:p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If we assume that the average length of the words is m, and the total number of words in the list is n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.</a:t>
            </a:r>
          </a:p>
          <a:p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So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target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word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is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of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length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m,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and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one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single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edit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distance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operation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is</a:t>
            </a:r>
            <a:r>
              <a:rPr lang="zh-Hans" altLang="en-US" dirty="0">
                <a:solidFill>
                  <a:srgbClr val="4F76CB"/>
                </a:solidFill>
                <a:latin typeface="Monaco" pitchFamily="2" charset="0"/>
              </a:rPr>
              <a:t> </a:t>
            </a:r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m^2.</a:t>
            </a:r>
            <a:endParaRPr lang="en-US" dirty="0">
              <a:solidFill>
                <a:srgbClr val="4F76CB"/>
              </a:solidFill>
              <a:latin typeface="Monaco" pitchFamily="2" charset="0"/>
            </a:endParaRPr>
          </a:p>
          <a:p>
            <a:r>
              <a:rPr lang="en-US" altLang="zh-Hans" dirty="0">
                <a:solidFill>
                  <a:srgbClr val="4F76CB"/>
                </a:solidFill>
                <a:latin typeface="Monaco" pitchFamily="2" charset="0"/>
              </a:rPr>
              <a:t>T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he total time complexity is O(n * m^2). </a:t>
            </a:r>
            <a:endParaRPr lang="en-US" dirty="0">
              <a:solidFill>
                <a:srgbClr val="4F76CB"/>
              </a:solidFill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E2C1D-8F7F-CD47-9CA2-8F828C7F7886}"/>
              </a:ext>
            </a:extLst>
          </p:cNvPr>
          <p:cNvSpPr/>
          <p:nvPr/>
        </p:nvSpPr>
        <p:spPr>
          <a:xfrm>
            <a:off x="2081837" y="267494"/>
            <a:ext cx="4685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Naïve Solution</a:t>
            </a:r>
          </a:p>
        </p:txBody>
      </p:sp>
    </p:spTree>
    <p:extLst>
      <p:ext uri="{BB962C8B-B14F-4D97-AF65-F5344CB8AC3E}">
        <p14:creationId xmlns:p14="http://schemas.microsoft.com/office/powerpoint/2010/main" val="209527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67E4D1-D2E7-DE40-80B5-93E564D7286F}"/>
              </a:ext>
            </a:extLst>
          </p:cNvPr>
          <p:cNvSpPr/>
          <p:nvPr/>
        </p:nvSpPr>
        <p:spPr>
          <a:xfrm>
            <a:off x="1259632" y="1491630"/>
            <a:ext cx="7128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The problem with the previous solution is if the given list of the words is like ab,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abc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, </a:t>
            </a:r>
            <a:r>
              <a:rPr lang="en-US" dirty="0" err="1">
                <a:solidFill>
                  <a:srgbClr val="4F76CB"/>
                </a:solidFill>
                <a:latin typeface="Monaco" pitchFamily="2" charset="0"/>
              </a:rPr>
              <a:t>abcd</a:t>
            </a:r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, each time we need to repeatedly calculate the edit distance with the target word.</a:t>
            </a:r>
          </a:p>
          <a:p>
            <a:r>
              <a:rPr lang="en-US" dirty="0">
                <a:solidFill>
                  <a:srgbClr val="4F76CB"/>
                </a:solidFill>
                <a:latin typeface="Monaco" pitchFamily="2" charset="0"/>
              </a:rPr>
              <a:t>If we can combine the prefix of all words together, we can save lots of time. </a:t>
            </a:r>
            <a:endParaRPr lang="en-US" dirty="0">
              <a:solidFill>
                <a:srgbClr val="4F76CB"/>
              </a:solidFill>
              <a:effectLst/>
              <a:latin typeface="Monac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E2C1D-8F7F-CD47-9CA2-8F828C7F7886}"/>
              </a:ext>
            </a:extLst>
          </p:cNvPr>
          <p:cNvSpPr/>
          <p:nvPr/>
        </p:nvSpPr>
        <p:spPr>
          <a:xfrm>
            <a:off x="1793297" y="267494"/>
            <a:ext cx="5262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Optimal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A74C85-56BE-D247-A495-0E8450C0BC26}"/>
              </a:ext>
            </a:extLst>
          </p:cNvPr>
          <p:cNvSpPr/>
          <p:nvPr/>
        </p:nvSpPr>
        <p:spPr>
          <a:xfrm>
            <a:off x="2987824" y="3270531"/>
            <a:ext cx="3166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Trie</a:t>
            </a:r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+ DP</a:t>
            </a:r>
          </a:p>
        </p:txBody>
      </p:sp>
    </p:spTree>
    <p:extLst>
      <p:ext uri="{BB962C8B-B14F-4D97-AF65-F5344CB8AC3E}">
        <p14:creationId xmlns:p14="http://schemas.microsoft.com/office/powerpoint/2010/main" val="105052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12569</TotalTime>
  <Words>1530</Words>
  <Application>Microsoft Macintosh PowerPoint</Application>
  <PresentationFormat>On-screen Show (16:9)</PresentationFormat>
  <Paragraphs>488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微软雅黑</vt:lpstr>
      <vt:lpstr>SFMono-Regular</vt:lpstr>
      <vt:lpstr>宋体</vt:lpstr>
      <vt:lpstr>Arial</vt:lpstr>
      <vt:lpstr>Calibri</vt:lpstr>
      <vt:lpstr>Monaco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Xin Yao</cp:lastModifiedBy>
  <cp:revision>1104</cp:revision>
  <dcterms:created xsi:type="dcterms:W3CDTF">2014-06-17T10:01:34Z</dcterms:created>
  <dcterms:modified xsi:type="dcterms:W3CDTF">2018-03-10T17:56:07Z</dcterms:modified>
</cp:coreProperties>
</file>